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499" r:id="rId6"/>
    <p:sldId id="496" r:id="rId7"/>
    <p:sldId id="501" r:id="rId8"/>
    <p:sldId id="503" r:id="rId9"/>
    <p:sldId id="505" r:id="rId10"/>
    <p:sldId id="506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2B1D00A-30F5-48E9-BA56-930FC32E8426}">
          <p14:sldIdLst>
            <p14:sldId id="256"/>
            <p14:sldId id="499"/>
            <p14:sldId id="496"/>
            <p14:sldId id="501"/>
            <p14:sldId id="503"/>
            <p14:sldId id="505"/>
            <p14:sldId id="5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govec Klemen" initials="SK" lastIdx="68" clrIdx="0">
    <p:extLst>
      <p:ext uri="{19B8F6BF-5375-455C-9EA6-DF929625EA0E}">
        <p15:presenceInfo xmlns:p15="http://schemas.microsoft.com/office/powerpoint/2012/main" userId="S-1-5-21-29062249-217189429-1757479407-101290" providerId="AD"/>
      </p:ext>
    </p:extLst>
  </p:cmAuthor>
  <p:cmAuthor id="2" name="Završnik Tjaša" initials="ZT" lastIdx="6" clrIdx="1">
    <p:extLst>
      <p:ext uri="{19B8F6BF-5375-455C-9EA6-DF929625EA0E}">
        <p15:presenceInfo xmlns:p15="http://schemas.microsoft.com/office/powerpoint/2012/main" userId="S-1-5-21-29062249-217189429-1757479407-252752" providerId="AD"/>
      </p:ext>
    </p:extLst>
  </p:cmAuthor>
  <p:cmAuthor id="3" name="Pezdir Martin" initials="PM" lastIdx="1" clrIdx="2">
    <p:extLst>
      <p:ext uri="{19B8F6BF-5375-455C-9EA6-DF929625EA0E}">
        <p15:presenceInfo xmlns:p15="http://schemas.microsoft.com/office/powerpoint/2012/main" userId="S-1-5-21-29062249-217189429-1757479407-5403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6E2E"/>
    <a:srgbClr val="134B38"/>
    <a:srgbClr val="D28F36"/>
    <a:srgbClr val="FABA1A"/>
    <a:srgbClr val="003822"/>
    <a:srgbClr val="97BFCD"/>
    <a:srgbClr val="1E694F"/>
    <a:srgbClr val="ECF0EE"/>
    <a:srgbClr val="CBD7D2"/>
    <a:srgbClr val="9EB3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3947" autoAdjust="0"/>
  </p:normalViewPr>
  <p:slideViewPr>
    <p:cSldViewPr snapToGrid="0" showGuides="1">
      <p:cViewPr varScale="1">
        <p:scale>
          <a:sx n="105" d="100"/>
          <a:sy n="105" d="100"/>
        </p:scale>
        <p:origin x="834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6236D-BB43-49D9-BE01-B51EE2A3D35C}" type="datetimeFigureOut">
              <a:rPr lang="sl-SI" smtClean="0"/>
              <a:t>09.09.2022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201CD-D192-41AD-BDF6-89BE84D0F80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48107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2CE03-7044-4E13-A523-14A3F1858C41}" type="datetimeFigureOut">
              <a:rPr lang="en-GB" smtClean="0"/>
              <a:t>09/09/2022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3475-E13D-4E92-81C3-750D9C058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384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087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439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600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21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231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E73475-E13D-4E92-81C3-750D9C0582E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614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 str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A86AD0-801C-4F90-B535-44E044D9731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8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14E365-BFE3-4E4A-9501-E7CDB4D583B2}"/>
              </a:ext>
            </a:extLst>
          </p:cNvPr>
          <p:cNvSpPr/>
          <p:nvPr userDrawn="1"/>
        </p:nvSpPr>
        <p:spPr>
          <a:xfrm>
            <a:off x="9648000" y="0"/>
            <a:ext cx="2160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F0807F-8892-4AE6-95A2-F585D2A5AEA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490573"/>
            <a:ext cx="8460000" cy="28890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6000" b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glavni</a:t>
            </a:r>
            <a:r>
              <a:rPr lang="en-US" dirty="0"/>
              <a:t> </a:t>
            </a:r>
            <a:r>
              <a:rPr lang="en-US" dirty="0" err="1"/>
              <a:t>naslov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1A0CC0-ADB7-4E73-BE29-AF81D96D66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524766"/>
            <a:ext cx="8460000" cy="176740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podnaslov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34F63E-7BED-401F-8E6D-4FC55C2EC83A}"/>
              </a:ext>
            </a:extLst>
          </p:cNvPr>
          <p:cNvCxnSpPr/>
          <p:nvPr userDrawn="1"/>
        </p:nvCxnSpPr>
        <p:spPr>
          <a:xfrm>
            <a:off x="539999" y="3429000"/>
            <a:ext cx="846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4F3207-1629-4C2B-B7BC-0003833148E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934575" y="6200776"/>
            <a:ext cx="1587500" cy="225424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buNone/>
              <a:defRPr sz="1600" b="1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kraj</a:t>
            </a:r>
            <a:endParaRPr lang="en-GB" dirty="0"/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3D0956F9-346D-4CBD-9944-C9474351ECF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933971" y="6537326"/>
            <a:ext cx="1587500" cy="2857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600" b="1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datum</a:t>
            </a:r>
            <a:endParaRPr lang="en-GB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D6C1EFF-2CAD-43D4-9DD4-2067D4B9D3A7}"/>
              </a:ext>
            </a:extLst>
          </p:cNvPr>
          <p:cNvCxnSpPr>
            <a:cxnSpLocks/>
          </p:cNvCxnSpPr>
          <p:nvPr userDrawn="1"/>
        </p:nvCxnSpPr>
        <p:spPr>
          <a:xfrm>
            <a:off x="9933971" y="6490403"/>
            <a:ext cx="15875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4ECCBC99-B924-4D95-A489-A63F589BC38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6372226"/>
            <a:ext cx="8460000" cy="22542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800" b="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avtorja</a:t>
            </a:r>
            <a:endParaRPr lang="en-GB" dirty="0"/>
          </a:p>
        </p:txBody>
      </p:sp>
      <p:pic>
        <p:nvPicPr>
          <p:cNvPr id="12" name="Picture 4">
            <a:extLst>
              <a:ext uri="{FF2B5EF4-FFF2-40B4-BE49-F238E27FC236}">
                <a16:creationId xmlns:a16="http://schemas.microsoft.com/office/drawing/2014/main" id="{244D7738-2624-4C2C-A5D9-504DC1D9324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0" t="16780" r="36825" b="8804"/>
          <a:stretch/>
        </p:blipFill>
        <p:spPr>
          <a:xfrm>
            <a:off x="9657832" y="74106"/>
            <a:ext cx="2141696" cy="133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1777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540CB6-FB8D-4D04-9F11-EC9B318F84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2670CF-4037-47F5-A9F3-D9E83C81E1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 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B2D02A3-AB13-41EF-8953-861062F47B6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9" y="3524766"/>
            <a:ext cx="8460000" cy="176740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24BCDCD-050F-43C7-B279-22D614EF16BC}"/>
              </a:ext>
            </a:extLst>
          </p:cNvPr>
          <p:cNvCxnSpPr/>
          <p:nvPr userDrawn="1"/>
        </p:nvCxnSpPr>
        <p:spPr>
          <a:xfrm>
            <a:off x="539999" y="3429000"/>
            <a:ext cx="84600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E3153988-9635-49A7-BF20-ADE3629954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490573"/>
            <a:ext cx="8460000" cy="2889000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defRPr sz="6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128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ična -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martArt Placeholder 10">
            <a:extLst>
              <a:ext uri="{FF2B5EF4-FFF2-40B4-BE49-F238E27FC236}">
                <a16:creationId xmlns:a16="http://schemas.microsoft.com/office/drawing/2014/main" id="{51DDD17D-6AE9-48DB-9D4D-58E4630054F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0">
            <a:gsLst>
              <a:gs pos="0">
                <a:srgbClr val="F0F4F2"/>
              </a:gs>
              <a:gs pos="100000">
                <a:schemeClr val="bg1">
                  <a:alpha val="0"/>
                </a:schemeClr>
              </a:gs>
            </a:gsLst>
            <a:lin ang="13500000" scaled="0"/>
            <a:tileRect/>
          </a:gra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E3C70-2C63-4136-8727-DE216E4A19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B82FA-53DE-422F-806F-38A30A9BD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64284" y="6537600"/>
            <a:ext cx="357187" cy="226800"/>
          </a:xfrm>
        </p:spPr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43C3A4D-FDFE-48DB-BD19-573E31484F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8" y="933967"/>
            <a:ext cx="9393973" cy="42319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Dodaj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0B8C50-C05C-4D3F-BE4E-13812540E761}"/>
              </a:ext>
            </a:extLst>
          </p:cNvPr>
          <p:cNvCxnSpPr>
            <a:cxnSpLocks/>
          </p:cNvCxnSpPr>
          <p:nvPr userDrawn="1"/>
        </p:nvCxnSpPr>
        <p:spPr>
          <a:xfrm>
            <a:off x="539999" y="838200"/>
            <a:ext cx="9393972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7EB59668-7CAA-4F0F-8A75-7409106847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0"/>
            <a:ext cx="10981472" cy="78877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4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74E0396-F6EC-4CFB-8534-76F19449D8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502358"/>
            <a:ext cx="10980738" cy="4820655"/>
          </a:xfrm>
          <a:gradFill>
            <a:gsLst>
              <a:gs pos="0">
                <a:srgbClr val="ECF0EE"/>
              </a:gs>
              <a:gs pos="100000">
                <a:schemeClr val="bg1">
                  <a:alpha val="0"/>
                </a:schemeClr>
              </a:gs>
            </a:gsLst>
            <a:lin ang="2700000" scaled="0"/>
          </a:gradFill>
        </p:spPr>
        <p:txBody>
          <a:bodyPr lIns="144000" tIns="144000" anchor="t" anchorCtr="0">
            <a:normAutofit/>
          </a:bodyPr>
          <a:lstStyle>
            <a:lvl1pPr marL="0" indent="0">
              <a:buFontTx/>
              <a:buNone/>
              <a:defRPr sz="160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grafa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FFD48B2-017E-403F-8797-1CCA43E6F2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6320625"/>
            <a:ext cx="8460000" cy="330432"/>
          </a:xfrm>
        </p:spPr>
        <p:txBody>
          <a:bodyPr lIns="144000" tIns="72000" rIns="72000" bIns="72000" anchor="b" anchorCtr="0">
            <a:normAutofit/>
          </a:bodyPr>
          <a:lstStyle>
            <a:lvl1pPr marL="0" indent="0">
              <a:buFontTx/>
              <a:buNone/>
              <a:defRPr sz="1200" i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vir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014630"/>
      </p:ext>
    </p:extLst>
  </p:cSld>
  <p:clrMapOvr>
    <a:masterClrMapping/>
  </p:clrMapOvr>
  <p:transition spd="slow"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pična -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martArt Placeholder 10">
            <a:extLst>
              <a:ext uri="{FF2B5EF4-FFF2-40B4-BE49-F238E27FC236}">
                <a16:creationId xmlns:a16="http://schemas.microsoft.com/office/drawing/2014/main" id="{068394DD-7320-498C-A5B2-238C9705114B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0">
            <a:gsLst>
              <a:gs pos="0">
                <a:srgbClr val="ECF0EE"/>
              </a:gs>
              <a:gs pos="100000">
                <a:schemeClr val="bg1">
                  <a:alpha val="0"/>
                </a:schemeClr>
              </a:gs>
            </a:gsLst>
            <a:lin ang="13500000" scaled="0"/>
            <a:tileRect/>
          </a:gradFill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1200" b="1"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CE3C70-2C63-4136-8727-DE216E4A19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EB82FA-53DE-422F-806F-38A30A9BDD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164284" y="6537600"/>
            <a:ext cx="357187" cy="226800"/>
          </a:xfrm>
        </p:spPr>
        <p:txBody>
          <a:bodyPr anchor="t" anchorCtr="0"/>
          <a:lstStyle/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43C3A4D-FDFE-48DB-BD19-573E31484F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9998" y="933966"/>
            <a:ext cx="8459753" cy="71384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00382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Dodaj </a:t>
            </a:r>
            <a:r>
              <a:rPr lang="en-US" dirty="0" err="1"/>
              <a:t>podnaslov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30B8C50-C05C-4D3F-BE4E-13812540E761}"/>
              </a:ext>
            </a:extLst>
          </p:cNvPr>
          <p:cNvCxnSpPr/>
          <p:nvPr userDrawn="1"/>
        </p:nvCxnSpPr>
        <p:spPr>
          <a:xfrm>
            <a:off x="539999" y="838200"/>
            <a:ext cx="84600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7EB59668-7CAA-4F0F-8A75-7409106847D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9999" y="0"/>
            <a:ext cx="10981472" cy="788772"/>
          </a:xfrm>
          <a:prstGeom prst="rect">
            <a:avLst/>
          </a:prstGeom>
        </p:spPr>
        <p:txBody>
          <a:bodyPr lIns="0" tIns="0" rIns="0" bIns="0" anchor="b">
            <a:normAutofit/>
          </a:bodyPr>
          <a:lstStyle>
            <a:lvl1pPr algn="l">
              <a:defRPr sz="4000" b="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C21241CB-1BFE-4C73-947F-955E07B879D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9997" y="1647811"/>
            <a:ext cx="8459753" cy="1503489"/>
          </a:xfrm>
        </p:spPr>
        <p:txBody>
          <a:bodyPr>
            <a:spAutoFit/>
          </a:bodyPr>
          <a:lstStyle>
            <a:lvl1pPr marL="228600" indent="-228600">
              <a:lnSpc>
                <a:spcPct val="120000"/>
              </a:lnSpc>
              <a:spcAft>
                <a:spcPts val="600"/>
              </a:spcAft>
              <a:buClr>
                <a:srgbClr val="003822"/>
              </a:buClr>
              <a:buSzPct val="100000"/>
              <a:buFont typeface="Wingdings" panose="05000000000000000000" pitchFamily="2" charset="2"/>
              <a:buChar char="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 defTabSz="720000">
              <a:lnSpc>
                <a:spcPct val="100000"/>
              </a:lnSpc>
              <a:buFont typeface="Wingdings" panose="05000000000000000000" pitchFamily="2" charset="2"/>
              <a:buChar char="§"/>
              <a:defRPr sz="1800">
                <a:latin typeface="Arial Narrow" panose="020B0606020202030204" pitchFamily="34" charset="0"/>
              </a:defRPr>
            </a:lvl2pPr>
            <a:lvl3pPr marL="1143000" indent="-228600">
              <a:lnSpc>
                <a:spcPct val="100000"/>
              </a:lnSpc>
              <a:buFont typeface="Wingdings" panose="05000000000000000000" pitchFamily="2" charset="2"/>
              <a:buChar char="§"/>
              <a:defRPr sz="1800"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</a:defRPr>
            </a:lvl3pPr>
          </a:lstStyle>
          <a:p>
            <a:pPr lvl="0"/>
            <a:r>
              <a:rPr lang="en-US" dirty="0"/>
              <a:t>Dodaj </a:t>
            </a:r>
            <a:r>
              <a:rPr lang="en-US" dirty="0" err="1"/>
              <a:t>prvi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1"/>
            <a:r>
              <a:rPr lang="en-US" dirty="0"/>
              <a:t>Dodaj </a:t>
            </a:r>
            <a:r>
              <a:rPr lang="en-US" dirty="0" err="1"/>
              <a:t>drugi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2"/>
            <a:r>
              <a:rPr lang="en-US" dirty="0"/>
              <a:t>Dodaj </a:t>
            </a:r>
            <a:r>
              <a:rPr lang="en-US" dirty="0" err="1"/>
              <a:t>tretji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alinej</a:t>
            </a:r>
            <a:endParaRPr lang="en-US" dirty="0"/>
          </a:p>
          <a:p>
            <a:pPr lvl="3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24226"/>
      </p:ext>
    </p:extLst>
  </p:cSld>
  <p:clrMapOvr>
    <a:masterClrMapping/>
  </p:clrMapOvr>
  <p:transition spd="slow"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222CC0AC-AA55-429E-80C8-B0F4C9A2F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933971" y="6537600"/>
            <a:ext cx="1587500" cy="226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en-GB"/>
              <a:t>BS - JAVNO</a:t>
            </a:r>
            <a:endParaRPr lang="en-GB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EB366E3D-1933-4C7D-94EB-ED9C18717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1471" y="6537600"/>
            <a:ext cx="360000" cy="2268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200">
                <a:solidFill>
                  <a:srgbClr val="003822"/>
                </a:solidFill>
                <a:latin typeface="Arial Narrow" panose="020B0606020202030204" pitchFamily="34" charset="0"/>
              </a:defRPr>
            </a:lvl1pPr>
          </a:lstStyle>
          <a:p>
            <a:pPr algn="l"/>
            <a:r>
              <a:rPr lang="sl-SI" dirty="0"/>
              <a:t>- </a:t>
            </a:r>
            <a:fld id="{0CAD5AE9-0888-4EE6-8E64-356263370928}" type="slidenum">
              <a:rPr lang="en-GB" smtClean="0"/>
              <a:pPr algn="l"/>
              <a:t>‹#›</a:t>
            </a:fld>
            <a:r>
              <a:rPr lang="sl-SI" dirty="0"/>
              <a:t> -</a:t>
            </a:r>
            <a:endParaRPr lang="en-GB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E54080-C8A6-4311-84AF-835842416AD9}"/>
              </a:ext>
            </a:extLst>
          </p:cNvPr>
          <p:cNvCxnSpPr>
            <a:cxnSpLocks/>
          </p:cNvCxnSpPr>
          <p:nvPr userDrawn="1"/>
        </p:nvCxnSpPr>
        <p:spPr>
          <a:xfrm>
            <a:off x="9933971" y="6490403"/>
            <a:ext cx="1587500" cy="0"/>
          </a:xfrm>
          <a:prstGeom prst="line">
            <a:avLst/>
          </a:prstGeom>
          <a:ln w="12700">
            <a:solidFill>
              <a:srgbClr val="0038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Placeholder 28">
            <a:extLst>
              <a:ext uri="{FF2B5EF4-FFF2-40B4-BE49-F238E27FC236}">
                <a16:creationId xmlns:a16="http://schemas.microsoft.com/office/drawing/2014/main" id="{591A5AA8-C18F-483C-8702-3ACF065A0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Dodaj</a:t>
            </a:r>
            <a:r>
              <a:rPr lang="en-US" dirty="0"/>
              <a:t> </a:t>
            </a:r>
            <a:r>
              <a:rPr lang="en-US" dirty="0" err="1"/>
              <a:t>naslov</a:t>
            </a:r>
            <a:r>
              <a:rPr lang="en-US" dirty="0"/>
              <a:t> </a:t>
            </a:r>
            <a:r>
              <a:rPr lang="en-US" dirty="0" err="1"/>
              <a:t>poglavja</a:t>
            </a:r>
            <a:endParaRPr lang="en-GB" dirty="0"/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56FE47C-9C08-4CE6-B174-1CAECE6B9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05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7" r:id="rId2"/>
    <p:sldLayoutId id="2147483666" r:id="rId3"/>
    <p:sldLayoutId id="2147483668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52746-8A8B-4D40-926A-6C381B3970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0868" y="520844"/>
            <a:ext cx="9157916" cy="2889000"/>
          </a:xfrm>
        </p:spPr>
        <p:txBody>
          <a:bodyPr>
            <a:normAutofit/>
          </a:bodyPr>
          <a:lstStyle/>
          <a:p>
            <a:r>
              <a:rPr lang="sl-SI" b="1" dirty="0"/>
              <a:t>Aktivnosti NSP v boju proti sivi ekonomiji</a:t>
            </a:r>
            <a:endParaRPr lang="it-IT" sz="56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BA5652-B78F-4CF5-9DFC-9855D20CF75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l-SI" dirty="0" smtClean="0"/>
              <a:t>Ljubljana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D74021-5F46-4CF1-91ED-6AD2C3869AF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dirty="0" smtClean="0"/>
              <a:t>16. september 2022</a:t>
            </a: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39999" y="5993296"/>
            <a:ext cx="8460000" cy="604352"/>
          </a:xfrm>
        </p:spPr>
        <p:txBody>
          <a:bodyPr>
            <a:normAutofit/>
          </a:bodyPr>
          <a:lstStyle/>
          <a:p>
            <a:r>
              <a:rPr lang="sl-SI" dirty="0"/>
              <a:t> </a:t>
            </a:r>
            <a:endParaRPr lang="en-GB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6536C0AD-5472-47B8-BE3F-A3161F899CD8}"/>
              </a:ext>
            </a:extLst>
          </p:cNvPr>
          <p:cNvSpPr txBox="1">
            <a:spLocks/>
          </p:cNvSpPr>
          <p:nvPr/>
        </p:nvSpPr>
        <p:spPr>
          <a:xfrm>
            <a:off x="539999" y="6223140"/>
            <a:ext cx="8460000" cy="51558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kern="1200"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smtClean="0"/>
              <a:t>Lea Kostanjevec Jazbec, Plačilni in poravnalni sistemi</a:t>
            </a:r>
            <a:endParaRPr lang="en-GB" dirty="0"/>
          </a:p>
        </p:txBody>
      </p:sp>
      <p:sp>
        <p:nvSpPr>
          <p:cNvPr id="11" name="Podnaslov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25. seja NSP</a:t>
            </a:r>
            <a:endParaRPr lang="sl-SI" dirty="0"/>
          </a:p>
        </p:txBody>
      </p:sp>
      <p:sp>
        <p:nvSpPr>
          <p:cNvPr id="9" name="Rectangle 2"/>
          <p:cNvSpPr/>
          <p:nvPr/>
        </p:nvSpPr>
        <p:spPr>
          <a:xfrm>
            <a:off x="10182514" y="-60479"/>
            <a:ext cx="173952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sl-SI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j-ea"/>
                <a:cs typeface="Arial"/>
              </a:rPr>
              <a:t>NSP/2022/045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61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BS - 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smtClean="0"/>
              <a:t>- </a:t>
            </a:r>
            <a:fld id="{0CAD5AE9-0888-4EE6-8E64-356263370928}" type="slidenum">
              <a:rPr lang="en-GB" smtClean="0"/>
              <a:pPr algn="l"/>
              <a:t>2</a:t>
            </a:fld>
            <a:r>
              <a:rPr lang="sl-SI" smtClean="0"/>
              <a:t> -</a:t>
            </a:r>
            <a:endParaRPr lang="en-GB" dirty="0"/>
          </a:p>
        </p:txBody>
      </p:sp>
      <p:sp>
        <p:nvSpPr>
          <p:cNvPr id="4" name="Podnaslov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Siva ekonomija in povezava s plačili</a:t>
            </a:r>
          </a:p>
          <a:p>
            <a:endParaRPr lang="sl-SI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indent="0"/>
            <a:r>
              <a:rPr lang="sl-SI" dirty="0"/>
              <a:t>Siva ekonomija – kontekst NSP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14"/>
          </p:nvPr>
        </p:nvSpPr>
        <p:spPr>
          <a:xfrm>
            <a:off x="539997" y="1529248"/>
            <a:ext cx="8459753" cy="42544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Gotovina je anonimna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podpira / omogoča sivo ekonomijo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Elektronska plačila so sledljiva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boljši nadzor, odkrivanje in preprečevanje sive ekonomije</a:t>
            </a:r>
          </a:p>
          <a:p>
            <a:pPr marL="0" indent="0" algn="ctr">
              <a:buNone/>
            </a:pPr>
            <a:endParaRPr lang="sl-SI" sz="2400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sl-SI" sz="2400" b="1" dirty="0">
                <a:solidFill>
                  <a:schemeClr val="accent2"/>
                </a:solidFill>
              </a:rPr>
              <a:t>Gotovina ne ustvarja sive ekonomije!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85547214"/>
      </p:ext>
    </p:extLst>
  </p:cSld>
  <p:clrMapOvr>
    <a:masterClrMapping/>
  </p:clrMapOvr>
  <p:transition spd="slow">
    <p:cover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dirty="0" smtClean="0"/>
              <a:t>- </a:t>
            </a:r>
            <a:fld id="{0CAD5AE9-0888-4EE6-8E64-356263370928}" type="slidenum">
              <a:rPr lang="en-GB" smtClean="0"/>
              <a:pPr algn="l"/>
              <a:t>3</a:t>
            </a:fld>
            <a:r>
              <a:rPr lang="sl-SI" dirty="0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Aktivnosti delovne skupine in izhodišča</a:t>
            </a:r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14"/>
          </p:nvPr>
        </p:nvSpPr>
        <p:spPr>
          <a:xfrm>
            <a:off x="539997" y="930443"/>
            <a:ext cx="10981474" cy="445660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endParaRPr lang="sl-SI" sz="2400" dirty="0" smtClean="0"/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dirty="0" smtClean="0"/>
              <a:t>Obravnava širokega nabora predlogov ukrepov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sl-SI" sz="2400" dirty="0" smtClean="0"/>
              <a:t>Večina predlogov je bila izločenih iz obravnave: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sl-SI" sz="2400" dirty="0" smtClean="0"/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neenakopraven položaj subjektov na trgu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uveljavitev določenih načinov elektronskih plačil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omejevanje dostopa do gotovine in njene uporabe</a:t>
            </a:r>
          </a:p>
          <a:p>
            <a:pPr marL="0" indent="0">
              <a:spcBef>
                <a:spcPts val="0"/>
              </a:spcBef>
              <a:buNone/>
            </a:pPr>
            <a:endParaRPr lang="sl-SI" sz="2400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sl-SI" sz="2400" b="1" dirty="0" smtClean="0">
              <a:solidFill>
                <a:srgbClr val="134B38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sl-SI" sz="2400" b="1" dirty="0">
                <a:solidFill>
                  <a:schemeClr val="accent2"/>
                </a:solidFill>
              </a:rPr>
              <a:t>Gotovina ima status zakonitega plačilnega sredstva!</a:t>
            </a:r>
          </a:p>
        </p:txBody>
      </p:sp>
    </p:spTree>
    <p:extLst>
      <p:ext uri="{BB962C8B-B14F-4D97-AF65-F5344CB8AC3E}">
        <p14:creationId xmlns:p14="http://schemas.microsoft.com/office/powerpoint/2010/main" val="2738283236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dirty="0" smtClean="0"/>
              <a:t>- </a:t>
            </a:r>
            <a:fld id="{0CAD5AE9-0888-4EE6-8E64-356263370928}" type="slidenum">
              <a:rPr lang="en-GB" smtClean="0"/>
              <a:pPr algn="l"/>
              <a:t>4</a:t>
            </a:fld>
            <a:r>
              <a:rPr lang="sl-SI" dirty="0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Končni predlog ukrepov</a:t>
            </a:r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14"/>
          </p:nvPr>
        </p:nvSpPr>
        <p:spPr>
          <a:xfrm>
            <a:off x="539997" y="930443"/>
            <a:ext cx="10981474" cy="7239931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l-SI" sz="2400" dirty="0"/>
              <a:t>Obvezno sprejemanje elektronskih plačil na prodajnih mestih (fizičnih in spletnih)</a:t>
            </a:r>
          </a:p>
          <a:p>
            <a:pPr marL="342900" lvl="0" indent="-342900">
              <a:buFont typeface="+mj-lt"/>
              <a:buAutoNum type="arabicPeriod"/>
            </a:pPr>
            <a:r>
              <a:rPr lang="sl-SI" sz="2400" dirty="0"/>
              <a:t>Nagradne igre za pospeševanje uporabe elektronskih plačil pri potrošnikih</a:t>
            </a:r>
          </a:p>
          <a:p>
            <a:pPr marL="342900" lvl="0" indent="-342900">
              <a:buFont typeface="+mj-lt"/>
              <a:buAutoNum type="arabicPeriod"/>
            </a:pPr>
            <a:r>
              <a:rPr lang="sl-SI" sz="2400" dirty="0"/>
              <a:t>Ozaveščanje davčnih zavezancev, pravnih subjektov, o sistemu obstoječih davčnih olajšav za nakup, najem oz. uporabo infrastrukture za elektronsko plačevanje na prodajnih mestih </a:t>
            </a:r>
          </a:p>
          <a:p>
            <a:pPr marL="342900" lvl="0" indent="-342900">
              <a:buFont typeface="+mj-lt"/>
              <a:buAutoNum type="arabicPeriod"/>
            </a:pPr>
            <a:r>
              <a:rPr lang="sl-SI" sz="2400" dirty="0"/>
              <a:t>Dopolnitev obstoječega programa izobraževanj mladih na področju </a:t>
            </a:r>
            <a:r>
              <a:rPr lang="sl-SI" sz="2400" dirty="0" smtClean="0"/>
              <a:t>davkov</a:t>
            </a:r>
          </a:p>
          <a:p>
            <a:pPr marL="0" lvl="0" indent="0" algn="ctr">
              <a:buNone/>
            </a:pPr>
            <a:r>
              <a:rPr lang="sl-SI" sz="2400" b="1" dirty="0" smtClean="0">
                <a:solidFill>
                  <a:schemeClr val="accent2"/>
                </a:solidFill>
              </a:rPr>
              <a:t>Analiza predlogov ukrepov</a:t>
            </a:r>
          </a:p>
          <a:p>
            <a:pPr marL="0" lvl="0" indent="0">
              <a:buNone/>
            </a:pPr>
            <a:r>
              <a:rPr lang="sl-SI" sz="2400" dirty="0" smtClean="0"/>
              <a:t>		     </a:t>
            </a:r>
            <a:r>
              <a:rPr lang="sl-SI" sz="2400" dirty="0"/>
              <a:t> </a:t>
            </a:r>
            <a:r>
              <a:rPr lang="sl-SI" sz="2400" dirty="0" smtClean="0"/>
              <a:t>	     </a:t>
            </a:r>
            <a:r>
              <a:rPr lang="sl-SI" sz="2400" dirty="0" smtClean="0">
                <a:solidFill>
                  <a:schemeClr val="accent2"/>
                </a:solidFill>
              </a:rPr>
              <a:t>(</a:t>
            </a:r>
            <a:r>
              <a:rPr lang="sl-SI" sz="2400" dirty="0">
                <a:solidFill>
                  <a:schemeClr val="accent2"/>
                </a:solidFill>
              </a:rPr>
              <a:t>pogoji, učinki, omejitve, deležniki)</a:t>
            </a:r>
          </a:p>
          <a:p>
            <a:pPr marL="0" lvl="0" indent="0">
              <a:buNone/>
            </a:pPr>
            <a:r>
              <a:rPr lang="sl-SI" dirty="0" smtClean="0"/>
              <a:t> </a:t>
            </a:r>
            <a:endParaRPr lang="sl-SI" dirty="0"/>
          </a:p>
          <a:p>
            <a:pPr marL="342900" lvl="0" indent="-342900">
              <a:buFont typeface="+mj-lt"/>
              <a:buAutoNum type="arabicPeriod"/>
            </a:pPr>
            <a:endParaRPr lang="sl-SI" dirty="0" smtClean="0"/>
          </a:p>
          <a:p>
            <a:pPr marL="342900" lvl="0" indent="-342900">
              <a:buFont typeface="+mj-lt"/>
              <a:buAutoNum type="arabicPeriod"/>
            </a:pPr>
            <a:endParaRPr lang="sl-SI" dirty="0"/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199929833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dirty="0" smtClean="0"/>
              <a:t>- </a:t>
            </a:r>
            <a:fld id="{0CAD5AE9-0888-4EE6-8E64-356263370928}" type="slidenum">
              <a:rPr lang="en-GB" smtClean="0"/>
              <a:pPr algn="l"/>
              <a:t>5</a:t>
            </a:fld>
            <a:r>
              <a:rPr lang="sl-SI" dirty="0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Cilji potencialne uvedbe predlogov ukrepov</a:t>
            </a:r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14"/>
          </p:nvPr>
        </p:nvSpPr>
        <p:spPr>
          <a:xfrm>
            <a:off x="539997" y="930443"/>
            <a:ext cx="10981474" cy="4663841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sl-SI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Omogočanje in spodbujanje elektronskega </a:t>
            </a:r>
            <a:r>
              <a:rPr lang="sl-SI" sz="2400" dirty="0"/>
              <a:t>plačevanja pri potrošnikih, ki bi želeli plačevati na tak </a:t>
            </a:r>
            <a:r>
              <a:rPr lang="sl-SI" sz="2400" dirty="0" smtClean="0"/>
              <a:t>način</a:t>
            </a:r>
            <a:endParaRPr lang="sl-SI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Omogočanje </a:t>
            </a:r>
            <a:r>
              <a:rPr lang="sl-SI" sz="2400" dirty="0"/>
              <a:t>večje izbire načinov plačevanja na prodajnih </a:t>
            </a:r>
            <a:r>
              <a:rPr lang="sl-SI" sz="2400" dirty="0" smtClean="0"/>
              <a:t>mestih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Večja </a:t>
            </a:r>
            <a:r>
              <a:rPr lang="sl-SI" sz="2400" dirty="0"/>
              <a:t>konkurenca med </a:t>
            </a:r>
            <a:r>
              <a:rPr lang="sl-SI" sz="2400" dirty="0" smtClean="0"/>
              <a:t>ponudniki in posledično nadaljnja spodbuda </a:t>
            </a:r>
            <a:r>
              <a:rPr lang="sl-SI" sz="2400" dirty="0"/>
              <a:t>za razvoj in </a:t>
            </a:r>
            <a:r>
              <a:rPr lang="sl-SI" sz="2400" dirty="0" smtClean="0"/>
              <a:t>inovacije</a:t>
            </a:r>
            <a:r>
              <a:rPr lang="sl-SI" sz="2400" b="1" dirty="0" smtClean="0">
                <a:solidFill>
                  <a:srgbClr val="134B38"/>
                </a:solidFill>
              </a:rPr>
              <a:t>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/>
              <a:t>Sledljivost elektronskih transakcij – zmanjšanje sive ekonomije</a:t>
            </a:r>
          </a:p>
          <a:p>
            <a:pPr marL="0" indent="0">
              <a:buNone/>
            </a:pPr>
            <a:r>
              <a:rPr lang="sl-SI" sz="2400" b="1" dirty="0" smtClean="0">
                <a:solidFill>
                  <a:srgbClr val="134B38"/>
                </a:solidFill>
              </a:rPr>
              <a:t>	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3342629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dirty="0" smtClean="0"/>
              <a:t>- </a:t>
            </a:r>
            <a:fld id="{0CAD5AE9-0888-4EE6-8E64-356263370928}" type="slidenum">
              <a:rPr lang="en-GB" smtClean="0"/>
              <a:pPr algn="l"/>
              <a:t>6</a:t>
            </a:fld>
            <a:r>
              <a:rPr lang="sl-SI" dirty="0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14"/>
          </p:nvPr>
        </p:nvSpPr>
        <p:spPr>
          <a:xfrm>
            <a:off x="539997" y="930443"/>
            <a:ext cx="10981474" cy="2923877"/>
          </a:xfrm>
        </p:spPr>
        <p:txBody>
          <a:bodyPr/>
          <a:lstStyle/>
          <a:p>
            <a:endParaRPr lang="sl-SI" sz="24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Potreben </a:t>
            </a:r>
            <a:r>
              <a:rPr lang="sl-SI" sz="2400" dirty="0"/>
              <a:t>konceptualni razmislek o </a:t>
            </a:r>
            <a:r>
              <a:rPr lang="sl-SI" sz="2400" dirty="0" smtClean="0"/>
              <a:t>optimalnem </a:t>
            </a:r>
            <a:r>
              <a:rPr lang="sl-SI" sz="2400" dirty="0"/>
              <a:t>načinu </a:t>
            </a:r>
            <a:r>
              <a:rPr lang="sl-SI" sz="2400" dirty="0" smtClean="0"/>
              <a:t>potencialne implementacije predlogov ukrepov</a:t>
            </a:r>
            <a:r>
              <a:rPr lang="sl-SI" sz="2400" dirty="0" smtClean="0">
                <a:solidFill>
                  <a:srgbClr val="FF0000"/>
                </a:solidFill>
              </a:rPr>
              <a:t>!</a:t>
            </a:r>
            <a:endParaRPr lang="sl-SI" sz="24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Presega mandat delovne skupine – analiza je lahko osnova za nadaljnje delo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l-SI" sz="2400" dirty="0" smtClean="0"/>
              <a:t>Konsenz </a:t>
            </a:r>
            <a:r>
              <a:rPr lang="sl-SI" sz="2400" dirty="0"/>
              <a:t>glede končnega nabora predlogov ukrepov ni bil dosežen</a:t>
            </a:r>
          </a:p>
        </p:txBody>
      </p:sp>
    </p:spTree>
    <p:extLst>
      <p:ext uri="{BB962C8B-B14F-4D97-AF65-F5344CB8AC3E}">
        <p14:creationId xmlns:p14="http://schemas.microsoft.com/office/powerpoint/2010/main" val="1058159379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o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 smtClean="0"/>
              <a:t>BS - </a:t>
            </a:r>
            <a:r>
              <a:rPr lang="sl-SI" dirty="0" smtClean="0"/>
              <a:t>JAVNO</a:t>
            </a:r>
            <a:endParaRPr lang="en-GB" dirty="0"/>
          </a:p>
        </p:txBody>
      </p:sp>
      <p:sp>
        <p:nvSpPr>
          <p:cNvPr id="3" name="Označba mesta številke diapozitiva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l"/>
            <a:r>
              <a:rPr lang="sl-SI" dirty="0" smtClean="0"/>
              <a:t>- </a:t>
            </a:r>
            <a:fld id="{0CAD5AE9-0888-4EE6-8E64-356263370928}" type="slidenum">
              <a:rPr lang="en-GB" smtClean="0"/>
              <a:pPr algn="l"/>
              <a:t>7</a:t>
            </a:fld>
            <a:r>
              <a:rPr lang="sl-SI" dirty="0" smtClean="0"/>
              <a:t> -</a:t>
            </a:r>
            <a:endParaRPr lang="en-GB" dirty="0"/>
          </a:p>
        </p:txBody>
      </p:sp>
      <p:sp>
        <p:nvSpPr>
          <p:cNvPr id="5" name="Naslov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14"/>
          </p:nvPr>
        </p:nvSpPr>
        <p:spPr>
          <a:xfrm>
            <a:off x="539997" y="930443"/>
            <a:ext cx="10981474" cy="5414816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buNone/>
            </a:pPr>
            <a:endParaRPr lang="sl-SI" sz="2400" b="1" i="1" dirty="0" smtClean="0"/>
          </a:p>
          <a:p>
            <a:pPr marL="0" indent="0" algn="ctr">
              <a:lnSpc>
                <a:spcPct val="100000"/>
              </a:lnSpc>
              <a:buNone/>
            </a:pPr>
            <a:endParaRPr lang="sl-SI" sz="2400" b="1" i="1" dirty="0"/>
          </a:p>
          <a:p>
            <a:pPr marL="0" indent="0" algn="ctr">
              <a:lnSpc>
                <a:spcPct val="100000"/>
              </a:lnSpc>
              <a:buNone/>
            </a:pPr>
            <a:endParaRPr lang="sl-SI" sz="2400" b="1" i="1" dirty="0" smtClean="0"/>
          </a:p>
          <a:p>
            <a:pPr marL="0" indent="0" algn="ctr">
              <a:lnSpc>
                <a:spcPct val="100000"/>
              </a:lnSpc>
              <a:buNone/>
            </a:pPr>
            <a:endParaRPr lang="sl-SI" sz="2400" b="1" i="1" dirty="0" smtClean="0"/>
          </a:p>
          <a:p>
            <a:pPr marL="0" indent="0" algn="ctr">
              <a:lnSpc>
                <a:spcPct val="100000"/>
              </a:lnSpc>
              <a:buNone/>
            </a:pPr>
            <a:r>
              <a:rPr lang="sl-SI" sz="2800" i="1" dirty="0" smtClean="0"/>
              <a:t>Vabljeni k razpravi!</a:t>
            </a:r>
            <a:endParaRPr lang="sl-SI" sz="2800" i="1" dirty="0"/>
          </a:p>
          <a:p>
            <a:endParaRPr lang="sl-SI" sz="2400" dirty="0" smtClean="0"/>
          </a:p>
          <a:p>
            <a:endParaRPr lang="sl-SI" sz="2400" dirty="0"/>
          </a:p>
          <a:p>
            <a:endParaRPr lang="sl-SI" sz="2400" dirty="0" smtClean="0"/>
          </a:p>
          <a:p>
            <a:endParaRPr lang="sl-SI" sz="2400" dirty="0" smtClean="0"/>
          </a:p>
        </p:txBody>
      </p:sp>
    </p:spTree>
    <p:extLst>
      <p:ext uri="{BB962C8B-B14F-4D97-AF65-F5344CB8AC3E}">
        <p14:creationId xmlns:p14="http://schemas.microsoft.com/office/powerpoint/2010/main" val="3643795873"/>
      </p:ext>
    </p:ext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">
  <a:themeElements>
    <a:clrScheme name="po meri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694F"/>
      </a:accent1>
      <a:accent2>
        <a:srgbClr val="AE924D"/>
      </a:accent2>
      <a:accent3>
        <a:srgbClr val="97BFCD"/>
      </a:accent3>
      <a:accent4>
        <a:srgbClr val="CA695C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4800" dirty="0" err="1" smtClean="0">
            <a:solidFill>
              <a:schemeClr val="bg1">
                <a:lumMod val="95000"/>
              </a:schemeClr>
            </a:solidFill>
            <a:latin typeface="Arial Narrow" panose="020B060602020203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anka Slovenije - javno_temna.pptx" id="{F00ADF42-A24F-411C-B32A-4F6C45DEA0CE}" vid="{13976B9D-C3C0-4DC0-AC42-B42EF9CAB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D78472B2E7B8499C122C90715BE5A4" ma:contentTypeVersion="6" ma:contentTypeDescription="Ustvari nov dokument." ma:contentTypeScope="" ma:versionID="2586ec94394c043a744c1844bf08d0d5">
  <xsd:schema xmlns:xsd="http://www.w3.org/2001/XMLSchema" xmlns:xs="http://www.w3.org/2001/XMLSchema" xmlns:p="http://schemas.microsoft.com/office/2006/metadata/properties" xmlns:ns2="26cd3840-e636-4b87-85f9-7d83110789c7" targetNamespace="http://schemas.microsoft.com/office/2006/metadata/properties" ma:root="true" ma:fieldsID="fd12a99853cf4324bc6947ed97635de2" ns2:_="">
    <xsd:import namespace="26cd3840-e636-4b87-85f9-7d83110789c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cd3840-e636-4b87-85f9-7d83110789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V skupni rabi z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V skupni rabi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Vrsta vsebine"/>
        <xsd:element ref="dc:title" minOccurs="0" maxOccurs="1" ma:index="3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5C50ECF-CF52-4417-8B04-F37935903B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cd3840-e636-4b87-85f9-7d8311078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759FEC-4068-4F64-AA15-F72AB8CA007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6cd3840-e636-4b87-85f9-7d83110789c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AE94C84-0E02-4BEE-B7C3-3875B9F002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34086</TotalTime>
  <Words>313</Words>
  <Application>Microsoft Office PowerPoint</Application>
  <PresentationFormat>Širokozaslonsko</PresentationFormat>
  <Paragraphs>71</Paragraphs>
  <Slides>7</Slides>
  <Notes>6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Wingdings</vt:lpstr>
      <vt:lpstr>Master</vt:lpstr>
      <vt:lpstr>Aktivnosti NSP v boju proti sivi ekonomiji</vt:lpstr>
      <vt:lpstr>Siva ekonomija – kontekst NSP</vt:lpstr>
      <vt:lpstr>Aktivnosti delovne skupine in izhodišča</vt:lpstr>
      <vt:lpstr>Končni predlog ukrepov</vt:lpstr>
      <vt:lpstr>Cilji potencialne uvedbe predlogov ukrepov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predloga za Power Point</dc:title>
  <dc:creator>bbanfi</dc:creator>
  <cp:lastModifiedBy>Madotto Lara</cp:lastModifiedBy>
  <cp:revision>2461</cp:revision>
  <cp:lastPrinted>2021-08-12T06:21:25Z</cp:lastPrinted>
  <dcterms:created xsi:type="dcterms:W3CDTF">2019-06-18T18:22:02Z</dcterms:created>
  <dcterms:modified xsi:type="dcterms:W3CDTF">2022-09-09T11:35:24Z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0x01010010D78472B2E7B8499C122C90715BE5A4</vt:lpwstr>
  </property>
</Properties>
</file>