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961" r:id="rId2"/>
    <p:sldId id="2160" r:id="rId3"/>
    <p:sldId id="2142" r:id="rId4"/>
    <p:sldId id="1444" r:id="rId5"/>
    <p:sldId id="1439" r:id="rId6"/>
    <p:sldId id="1448" r:id="rId7"/>
    <p:sldId id="1450" r:id="rId8"/>
    <p:sldId id="2156" r:id="rId9"/>
    <p:sldId id="1449" r:id="rId10"/>
    <p:sldId id="2162" r:id="rId11"/>
    <p:sldId id="1641" r:id="rId12"/>
    <p:sldId id="2099" r:id="rId13"/>
    <p:sldId id="1666" r:id="rId14"/>
    <p:sldId id="2166" r:id="rId15"/>
    <p:sldId id="2111" r:id="rId16"/>
    <p:sldId id="2164" r:id="rId17"/>
    <p:sldId id="1964" r:id="rId18"/>
    <p:sldId id="2163" r:id="rId19"/>
    <p:sldId id="2157" r:id="rId20"/>
    <p:sldId id="1857" r:id="rId21"/>
    <p:sldId id="2165" r:id="rId22"/>
    <p:sldId id="2158" r:id="rId23"/>
    <p:sldId id="1968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š Pelan" initials="AP" lastIdx="1" clrIdx="0">
    <p:extLst>
      <p:ext uri="{19B8F6BF-5375-455C-9EA6-DF929625EA0E}">
        <p15:presenceInfo xmlns:p15="http://schemas.microsoft.com/office/powerpoint/2012/main" userId="S::Ales.Pelan@gov.si::bb460585-003a-443e-85d4-4a30aad5b6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BA"/>
    <a:srgbClr val="00329E"/>
    <a:srgbClr val="01319F"/>
    <a:srgbClr val="FFDE00"/>
    <a:srgbClr val="F16F1F"/>
    <a:srgbClr val="387571"/>
    <a:srgbClr val="727D6B"/>
    <a:srgbClr val="F2F2F2"/>
    <a:srgbClr val="C89800"/>
    <a:srgbClr val="DA9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884" autoAdjust="0"/>
  </p:normalViewPr>
  <p:slideViewPr>
    <p:cSldViewPr snapToGrid="0" snapToObjects="1">
      <p:cViewPr varScale="1">
        <p:scale>
          <a:sx n="65" d="100"/>
          <a:sy n="65" d="100"/>
        </p:scale>
        <p:origin x="146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273" d="100"/>
          <a:sy n="273" d="100"/>
        </p:scale>
        <p:origin x="-16" y="-49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5A5051-DD7B-394B-A838-787B954535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32F1-0705-164A-90AC-241D0B665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6560-F7DB-2B4B-AD61-D261E5E45C9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64374-7EE2-AE48-9445-9F2735E908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97592-0BE1-E843-AD69-03100CE8C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81099-76BE-BA48-9C8E-342AE282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20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9C15F-FA2A-E348-A658-827736673A3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4B50F-1A43-E745-B240-45859ED53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5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42DDC-C9B0-4DB0-ADFE-BF2126BC9FA5}" type="slidenum">
              <a:rPr kumimoji="0" lang="id-ID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0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97697-BCEA-407D-BD42-3715B311B71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95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97697-BCEA-407D-BD42-3715B311B71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0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2DDC-C9B0-4DB0-ADFE-BF2126BC9FA5}" type="slidenum">
              <a:rPr kumimoji="0" lang="id-ID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39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42DDC-C9B0-4DB0-ADFE-BF2126BC9FA5}" type="slidenum">
              <a:rPr kumimoji="0" lang="id-ID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14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97697-BCEA-407D-BD42-3715B311B71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55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7697-BCEA-407D-BD42-3715B311B71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42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2295"/>
          </a:xfrm>
        </p:spPr>
        <p:txBody>
          <a:bodyPr/>
          <a:lstStyle/>
          <a:p>
            <a:pPr algn="just">
              <a:spcAft>
                <a:spcPts val="400"/>
              </a:spcAft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4B50F-1A43-E745-B240-45859ED5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7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B50F-1A43-E745-B240-45859ED53E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B50F-1A43-E745-B240-45859ED53E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B50F-1A43-E745-B240-45859ED53E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B50F-1A43-E745-B240-45859ED53E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9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B50F-1A43-E745-B240-45859ED53E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B50F-1A43-E745-B240-45859ED53E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5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197697-BCEA-407D-BD42-3715B311B71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2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68E92-0C73-448E-BAB0-C5CC45B58DBF}"/>
              </a:ext>
            </a:extLst>
          </p:cNvPr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rgbClr val="92C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3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1F9B1-775B-4C85-BB14-278DC830DB05}"/>
              </a:ext>
            </a:extLst>
          </p:cNvPr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rgbClr val="92C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3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CC5D4-90D8-4EFA-82FB-E5141ECD5815}"/>
              </a:ext>
            </a:extLst>
          </p:cNvPr>
          <p:cNvSpPr txBox="1"/>
          <p:nvPr userDrawn="1"/>
        </p:nvSpPr>
        <p:spPr>
          <a:xfrm>
            <a:off x="8651875" y="304800"/>
            <a:ext cx="336550" cy="244475"/>
          </a:xfrm>
          <a:prstGeom prst="rect">
            <a:avLst/>
          </a:prstGeom>
          <a:solidFill>
            <a:srgbClr val="92CDCF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fld id="{DCD0D47E-C4BA-4EC3-A7BA-E16D353DDC17}" type="slidenum">
              <a:rPr lang="id-ID" altLang="en-US" sz="1000" b="1" smtClean="0">
                <a:solidFill>
                  <a:schemeClr val="bg1"/>
                </a:solidFill>
                <a:cs typeface="+mn-cs"/>
              </a:rPr>
              <a:pPr algn="ctr">
                <a:defRPr/>
              </a:pPr>
              <a:t>‹#›</a:t>
            </a:fld>
            <a:endParaRPr lang="id-ID" altLang="en-US" sz="100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1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</p:spPr>
        <p:txBody>
          <a:bodyPr rtlCol="0">
            <a:normAutofit/>
          </a:bodyPr>
          <a:lstStyle>
            <a:lvl1pPr>
              <a:defRPr sz="2025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12968342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20232" y="384189"/>
            <a:ext cx="6414252" cy="4570401"/>
          </a:xfrm>
        </p:spPr>
        <p:txBody>
          <a:bodyPr anchor="ctr"/>
          <a:lstStyle>
            <a:lvl2pPr algn="ctr">
              <a:defRPr baseline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sl-SI" dirty="0"/>
              <a:t>Say something nice for the end.</a:t>
            </a:r>
          </a:p>
        </p:txBody>
      </p:sp>
    </p:spTree>
    <p:extLst>
      <p:ext uri="{BB962C8B-B14F-4D97-AF65-F5344CB8AC3E}">
        <p14:creationId xmlns:p14="http://schemas.microsoft.com/office/powerpoint/2010/main" val="192403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0ABCC57-9260-45D9-B5C6-EBC87DAB9777}"/>
              </a:ext>
            </a:extLst>
          </p:cNvPr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DCD0D47E-C4BA-4EC3-A7BA-E16D353DDC17}" type="slidenum">
              <a:rPr lang="id-ID" altLang="en-US" sz="900" b="1" smtClean="0">
                <a:solidFill>
                  <a:schemeClr val="bg1"/>
                </a:solidFill>
                <a:latin typeface="Trebuchet MS" panose="020B0603020202020204" pitchFamily="34" charset="0"/>
                <a:cs typeface="+mn-cs"/>
              </a:rPr>
              <a:pPr/>
              <a:t>‹#›</a:t>
            </a:fld>
            <a:endParaRPr lang="sl-SI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8708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4A2F80D-BBF1-49E6-8B5E-71D9FAB58AA8}"/>
              </a:ext>
            </a:extLst>
          </p:cNvPr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DCD0D47E-C4BA-4EC3-A7BA-E16D353DDC17}" type="slidenum">
              <a:rPr lang="id-ID" altLang="en-US" sz="900" b="1" smtClean="0">
                <a:solidFill>
                  <a:schemeClr val="bg1"/>
                </a:solidFill>
                <a:latin typeface="Trebuchet MS" panose="020B0603020202020204" pitchFamily="34" charset="0"/>
                <a:cs typeface="+mn-cs"/>
              </a:rPr>
              <a:pPr/>
              <a:t>‹#›</a:t>
            </a:fld>
            <a:endParaRPr lang="sl-SI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9346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51121DF-2084-4465-80AA-5485199F30CE}"/>
              </a:ext>
            </a:extLst>
          </p:cNvPr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DCD0D47E-C4BA-4EC3-A7BA-E16D353DDC17}" type="slidenum">
              <a:rPr lang="id-ID" altLang="en-US" sz="900" b="1" smtClean="0">
                <a:solidFill>
                  <a:schemeClr val="bg1"/>
                </a:solidFill>
                <a:latin typeface="Trebuchet MS" panose="020B0603020202020204" pitchFamily="34" charset="0"/>
                <a:cs typeface="+mn-cs"/>
              </a:rPr>
              <a:pPr/>
              <a:t>‹#›</a:t>
            </a:fld>
            <a:endParaRPr lang="sl-SI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7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0D3A43-0371-4195-97E7-B807811D7DDC}"/>
              </a:ext>
            </a:extLst>
          </p:cNvPr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rgbClr val="A9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3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1C370BB-693A-48F6-B78F-0965B99DDB1C}"/>
              </a:ext>
            </a:extLst>
          </p:cNvPr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rgbClr val="A9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sz="13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04C582F-5D2E-432C-907F-A60A8A0278B2}"/>
              </a:ext>
            </a:extLst>
          </p:cNvPr>
          <p:cNvSpPr txBox="1"/>
          <p:nvPr userDrawn="1"/>
        </p:nvSpPr>
        <p:spPr>
          <a:xfrm>
            <a:off x="8643659" y="304800"/>
            <a:ext cx="352982" cy="246221"/>
          </a:xfrm>
          <a:prstGeom prst="rect">
            <a:avLst/>
          </a:prstGeom>
          <a:solidFill>
            <a:srgbClr val="A9C6C7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fld id="{DCD0D47E-C4BA-4EC3-A7BA-E16D353DDC17}" type="slidenum">
              <a:rPr lang="id-ID" altLang="en-US" sz="1000" b="1" smtClean="0">
                <a:solidFill>
                  <a:schemeClr val="bg1"/>
                </a:solidFill>
                <a:latin typeface="Trebuchet MS" panose="020B0603020202020204" pitchFamily="34" charset="0"/>
                <a:cs typeface="+mn-cs"/>
              </a:rPr>
              <a:pPr algn="ctr">
                <a:defRPr/>
              </a:pPr>
              <a:t>‹#›</a:t>
            </a:fld>
            <a:endParaRPr lang="id-ID" altLang="en-US" sz="1000">
              <a:solidFill>
                <a:schemeClr val="bg1"/>
              </a:solidFill>
              <a:latin typeface="Trebuchet MS" panose="020B0603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8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8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9EDC-7310-1342-9BCE-CE7F5D5E24B4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5C08-0DDE-4545-B0E5-A643D884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55" r:id="rId13"/>
    <p:sldLayoutId id="2147483756" r:id="rId14"/>
    <p:sldLayoutId id="214748375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AE9037AD-9DC3-4EE8-AC90-1F1661ABF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2" r="75956"/>
          <a:stretch/>
        </p:blipFill>
        <p:spPr>
          <a:xfrm>
            <a:off x="1972356" y="637372"/>
            <a:ext cx="5228056" cy="614955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509C499-1DB6-4EC6-89E6-EE4B61D90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09" y="336977"/>
            <a:ext cx="2486823" cy="4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en-US" sz="1100" b="1" dirty="0">
                <a:solidFill>
                  <a:srgbClr val="75A5A6"/>
                </a:solidFill>
                <a:latin typeface="Republika" pitchFamily="2" charset="-18"/>
                <a:ea typeface="ＭＳ Ｐゴシック" pitchFamily="34" charset="-128"/>
                <a:cs typeface="Arial" charset="0"/>
              </a:rPr>
              <a:t>REPUBLIKA SLOVENIJA</a:t>
            </a:r>
            <a:endParaRPr lang="en-US" altLang="en-US" sz="1100" b="1" dirty="0">
              <a:solidFill>
                <a:srgbClr val="75A5A6"/>
              </a:solidFill>
              <a:latin typeface="Republika" pitchFamily="2" charset="-18"/>
              <a:ea typeface="ＭＳ Ｐゴシック" pitchFamily="34" charset="-128"/>
              <a:cs typeface="Arial" charset="0"/>
            </a:endParaRPr>
          </a:p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en-US" sz="1100" b="1" dirty="0">
                <a:solidFill>
                  <a:srgbClr val="75A5A6"/>
                </a:solidFill>
                <a:latin typeface="Republika" pitchFamily="2" charset="-18"/>
                <a:ea typeface="ＭＳ Ｐゴシック" pitchFamily="34" charset="-128"/>
                <a:cs typeface="Arial" charset="0"/>
              </a:rPr>
              <a:t>MINISTRSTVO ZA JAVNO UPRAVO </a:t>
            </a:r>
          </a:p>
        </p:txBody>
      </p:sp>
      <p:pic>
        <p:nvPicPr>
          <p:cNvPr id="4" name="Picture 8" descr="grb moder za 10 pt.wmf">
            <a:extLst>
              <a:ext uri="{FF2B5EF4-FFF2-40B4-BE49-F238E27FC236}">
                <a16:creationId xmlns:a16="http://schemas.microsoft.com/office/drawing/2014/main" id="{D331F768-04D2-4C50-B953-3DB09A5C23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87" y="425203"/>
            <a:ext cx="289194" cy="3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0">
            <a:extLst>
              <a:ext uri="{FF2B5EF4-FFF2-40B4-BE49-F238E27FC236}">
                <a16:creationId xmlns:a16="http://schemas.microsoft.com/office/drawing/2014/main" id="{9AA62273-AD3C-44D4-AA39-99D97BF75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4" y="3727185"/>
            <a:ext cx="8527312" cy="28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l-SI" altLang="en-US" sz="2100" b="1" dirty="0">
              <a:ln w="0"/>
              <a:solidFill>
                <a:srgbClr val="2980B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 pitchFamily="34" charset="0"/>
              <a:ea typeface="ＭＳ Ｐゴシック" pitchFamily="3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en-US" sz="2800" b="1" dirty="0">
              <a:ln w="0"/>
              <a:latin typeface="Trebuchet MS" panose="020B0603020202020204" pitchFamily="34" charset="0"/>
              <a:ea typeface="ＭＳ Ｐゴシック" pitchFamily="3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en-US" sz="2800" b="1" dirty="0">
                <a:ln w="0"/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sl-SI" altLang="en-US" sz="2800" b="1" dirty="0">
                <a:ln w="0"/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</a:br>
            <a:r>
              <a:rPr lang="sl-SI" altLang="en-US" sz="2800" b="1" dirty="0">
                <a:ln w="0"/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>mag. Aleš Pelan, dr. Alenka Žužek Nemec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en-US" sz="2800" b="1" dirty="0">
                <a:ln w="0"/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>Ministrstvo za javno upravo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en-US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  <a:cs typeface="Arial" charset="0"/>
              </a:rPr>
              <a:t>2. december 2022</a:t>
            </a:r>
            <a:endParaRPr lang="id-ID" altLang="en-US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14DAF900-03A7-4259-B2D2-B939333D2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90" y="1766657"/>
            <a:ext cx="873953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pl-PL" sz="2000" b="1" dirty="0">
                <a:ln w="0"/>
                <a:latin typeface="Trebuchet MS" panose="020B0603020202020204" pitchFamily="34" charset="0"/>
              </a:rPr>
              <a:t>26. SEJA NACIONALNEGA SVETA ZA PLAČILA</a:t>
            </a:r>
            <a:endParaRPr lang="sl-SI" sz="2000" b="1" dirty="0">
              <a:ln w="0"/>
              <a:latin typeface="Trebuchet MS" panose="020B0603020202020204" pitchFamily="34" charset="0"/>
            </a:endParaRPr>
          </a:p>
          <a:p>
            <a:pPr lvl="0" algn="ctr">
              <a:spcAft>
                <a:spcPts val="600"/>
              </a:spcAft>
              <a:defRPr/>
            </a:pPr>
            <a:endParaRPr lang="sl-SI" sz="1100" b="1" dirty="0">
              <a:ln w="0"/>
              <a:latin typeface="Trebuchet MS" panose="020B0603020202020204" pitchFamily="34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sl-SI" sz="4000" b="1" dirty="0">
                <a:ln w="0"/>
                <a:latin typeface="Trebuchet MS" panose="020B0603020202020204" pitchFamily="34" charset="0"/>
              </a:rPr>
              <a:t>Kaj nam bo omogočala e-osebna izkaznica in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sl-SI" sz="4000" b="1" dirty="0">
                <a:ln w="0"/>
                <a:latin typeface="Trebuchet MS" panose="020B0603020202020204" pitchFamily="34" charset="0"/>
              </a:rPr>
              <a:t>kaj obeta evropska denarnica?</a:t>
            </a:r>
            <a:r>
              <a:rPr lang="it-IT" sz="3600" dirty="0">
                <a:ln w="0"/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it-IT" sz="3600" dirty="0">
                <a:ln w="0"/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</a:br>
            <a:endParaRPr lang="sl-SI" sz="2800" i="1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7328176" y="152311"/>
            <a:ext cx="1739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l-SI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NSP/2022/048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43255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>
            <a:extLst>
              <a:ext uri="{FF2B5EF4-FFF2-40B4-BE49-F238E27FC236}">
                <a16:creationId xmlns:a16="http://schemas.microsoft.com/office/drawing/2014/main" id="{B48D56BA-7C77-484E-80CC-B19A92264B19}"/>
              </a:ext>
            </a:extLst>
          </p:cNvPr>
          <p:cNvSpPr/>
          <p:nvPr/>
        </p:nvSpPr>
        <p:spPr>
          <a:xfrm>
            <a:off x="4012058" y="1664413"/>
            <a:ext cx="1119883" cy="113015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0F44116-F4D6-439C-9D4B-251146C8CA38}"/>
              </a:ext>
            </a:extLst>
          </p:cNvPr>
          <p:cNvSpPr txBox="1"/>
          <p:nvPr/>
        </p:nvSpPr>
        <p:spPr>
          <a:xfrm>
            <a:off x="1428107" y="3439261"/>
            <a:ext cx="6287784" cy="1903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sl-SI" sz="3600" b="1" dirty="0">
                <a:ln w="0"/>
                <a:latin typeface="Trebuchet MS" panose="020B0603020202020204" pitchFamily="34" charset="0"/>
              </a:rPr>
              <a:t>Kaj obeta evropska denarnica za digitalno identiteto? 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422330860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1183A9-121D-4FD0-9338-8AD2FE0595D6}"/>
              </a:ext>
            </a:extLst>
          </p:cNvPr>
          <p:cNvSpPr/>
          <p:nvPr/>
        </p:nvSpPr>
        <p:spPr>
          <a:xfrm>
            <a:off x="3184778" y="2347763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/>
            <a:r>
              <a:rPr lang="sl-SI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Objava: 3. junij 2021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F7E9AB-B071-43E2-B335-68BFC19834E8}"/>
              </a:ext>
            </a:extLst>
          </p:cNvPr>
          <p:cNvSpPr/>
          <p:nvPr/>
        </p:nvSpPr>
        <p:spPr>
          <a:xfrm>
            <a:off x="201052" y="755175"/>
            <a:ext cx="8428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sl-SI" sz="2400" b="1" dirty="0">
                <a:solidFill>
                  <a:srgbClr val="529DBA"/>
                </a:solidFill>
                <a:latin typeface="Trebuchet MS" panose="020B0603020202020204" pitchFamily="34" charset="0"/>
              </a:rPr>
              <a:t>Predlog Uredbe EP in SVETA o</a:t>
            </a:r>
          </a:p>
          <a:p>
            <a:pPr algn="ctr" defTabSz="514350"/>
            <a:r>
              <a:rPr lang="sl-SI" sz="2400" b="1" dirty="0">
                <a:solidFill>
                  <a:srgbClr val="529DBA"/>
                </a:solidFill>
                <a:latin typeface="Trebuchet MS" panose="020B0603020202020204" pitchFamily="34" charset="0"/>
              </a:rPr>
              <a:t>spremembi Uredbe (EU) št. 910/2014 v zvezi z vzpostavitvijo okvira za</a:t>
            </a:r>
          </a:p>
          <a:p>
            <a:pPr algn="ctr" defTabSz="514350"/>
            <a:r>
              <a:rPr lang="sl-SI" sz="2400" b="1" dirty="0">
                <a:solidFill>
                  <a:srgbClr val="529DBA"/>
                </a:solidFill>
                <a:latin typeface="Trebuchet MS" panose="020B0603020202020204" pitchFamily="34" charset="0"/>
              </a:rPr>
              <a:t>evropsko digitalno identiteto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0E7C07D-FFC9-4A31-B3E0-4C5874FA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60" y="3025488"/>
            <a:ext cx="5735280" cy="30619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426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D9905-9523-1E42-9B59-A58B83F6A99D}"/>
              </a:ext>
            </a:extLst>
          </p:cNvPr>
          <p:cNvSpPr/>
          <p:nvPr/>
        </p:nvSpPr>
        <p:spPr>
          <a:xfrm>
            <a:off x="531628" y="1069564"/>
            <a:ext cx="6429008" cy="539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lnSpc>
                <a:spcPct val="150000"/>
              </a:lnSpc>
              <a:spcBef>
                <a:spcPts val="2400"/>
              </a:spcBef>
            </a:pPr>
            <a:endParaRPr lang="sl-SI" dirty="0">
              <a:solidFill>
                <a:srgbClr val="024CA0"/>
              </a:solidFill>
              <a:latin typeface="Trebuchet MS" panose="020B0603020202020204" pitchFamily="34" charset="0"/>
            </a:endParaRPr>
          </a:p>
          <a:p>
            <a:pPr marL="257175" indent="-257175" defTabSz="5143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529DBA"/>
                </a:solidFill>
                <a:latin typeface="Trebuchet MS" panose="020B0603020202020204" pitchFamily="34" charset="0"/>
              </a:rPr>
              <a:t>Splošno dostopna</a:t>
            </a:r>
            <a:r>
              <a:rPr lang="sl-SI" sz="2800" b="1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sl-SI" dirty="0">
                <a:latin typeface="Trebuchet MS" panose="020B0603020202020204" pitchFamily="34" charset="0"/>
              </a:rPr>
              <a:t>vsem državljanom in podjetjem EU, ki jo lahko uporabljajo, če to želijo</a:t>
            </a:r>
          </a:p>
          <a:p>
            <a:pPr marL="257175" indent="-257175" defTabSz="5143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529DBA"/>
                </a:solidFill>
                <a:latin typeface="Trebuchet MS" panose="020B0603020202020204" pitchFamily="34" charset="0"/>
              </a:rPr>
              <a:t>Splošno uporabna: </a:t>
            </a:r>
            <a:r>
              <a:rPr lang="sl-SI" dirty="0">
                <a:latin typeface="Trebuchet MS" panose="020B0603020202020204" pitchFamily="34" charset="0"/>
              </a:rPr>
              <a:t>prepoznavna s strani javnega kot tudi zasebnega sektorja za vse transakcije, kjer je potrebna </a:t>
            </a:r>
            <a:r>
              <a:rPr lang="sl-SI" dirty="0" err="1">
                <a:latin typeface="Trebuchet MS" panose="020B0603020202020204" pitchFamily="34" charset="0"/>
              </a:rPr>
              <a:t>avtentikacija</a:t>
            </a:r>
            <a:r>
              <a:rPr lang="sl-SI" dirty="0">
                <a:latin typeface="Trebuchet MS" panose="020B0603020202020204" pitchFamily="34" charset="0"/>
              </a:rPr>
              <a:t> „EU </a:t>
            </a:r>
            <a:r>
              <a:rPr lang="sl-SI" dirty="0" err="1">
                <a:latin typeface="Trebuchet MS" panose="020B0603020202020204" pitchFamily="34" charset="0"/>
              </a:rPr>
              <a:t>single</a:t>
            </a:r>
            <a:r>
              <a:rPr lang="sl-SI" dirty="0">
                <a:latin typeface="Trebuchet MS" panose="020B0603020202020204" pitchFamily="34" charset="0"/>
              </a:rPr>
              <a:t>-</a:t>
            </a:r>
            <a:r>
              <a:rPr lang="sl-SI" dirty="0" err="1">
                <a:latin typeface="Trebuchet MS" panose="020B0603020202020204" pitchFamily="34" charset="0"/>
              </a:rPr>
              <a:t>sign</a:t>
            </a:r>
            <a:r>
              <a:rPr lang="sl-SI" dirty="0">
                <a:latin typeface="Trebuchet MS" panose="020B0603020202020204" pitchFamily="34" charset="0"/>
              </a:rPr>
              <a:t>-on“</a:t>
            </a:r>
          </a:p>
          <a:p>
            <a:pPr marL="257175" indent="-257175" defTabSz="51435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529DBA"/>
                </a:solidFill>
                <a:latin typeface="Trebuchet MS" panose="020B0603020202020204" pitchFamily="34" charset="0"/>
              </a:rPr>
              <a:t>Varstvo osebnih podatkov: </a:t>
            </a:r>
            <a:r>
              <a:rPr lang="sl-SI" dirty="0">
                <a:latin typeface="Trebuchet MS" panose="020B0603020202020204" pitchFamily="34" charset="0"/>
              </a:rPr>
              <a:t>uporabnik mora imeti vedno nadzor nad svojo identiteto in dati ustrezno privolitev za uporabo osebnih podatkov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DAB9DB-47FE-FD4E-A178-62656D0E3371}"/>
              </a:ext>
            </a:extLst>
          </p:cNvPr>
          <p:cNvSpPr/>
          <p:nvPr/>
        </p:nvSpPr>
        <p:spPr>
          <a:xfrm>
            <a:off x="1270743" y="619323"/>
            <a:ext cx="568989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ctr" defTabSz="257175">
              <a:lnSpc>
                <a:spcPct val="90000"/>
              </a:lnSpc>
              <a:spcBef>
                <a:spcPct val="20000"/>
              </a:spcBef>
              <a:buClr>
                <a:srgbClr val="17375E"/>
              </a:buClr>
              <a:tabLst>
                <a:tab pos="3734396" algn="l"/>
              </a:tabLst>
              <a:defRPr/>
            </a:pPr>
            <a:r>
              <a:rPr lang="sl-SI" sz="3200" dirty="0">
                <a:latin typeface="Trebuchet MS" panose="020B0603020202020204" pitchFamily="34" charset="0"/>
              </a:rPr>
              <a:t>Vizija Evropske digitalne identitete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CDCD26-49FF-4960-B138-CC80A087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468" y="2092342"/>
            <a:ext cx="865378" cy="7867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0C95446-2590-4A39-ABFC-EF9DD63C6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468" y="3629122"/>
            <a:ext cx="865378" cy="81345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92C708E-E774-4745-8F2A-8BC36E45D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468" y="5139755"/>
            <a:ext cx="865378" cy="9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52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E9EF3D2-AEAC-4438-9AF1-B08357B96F5F}"/>
              </a:ext>
            </a:extLst>
          </p:cNvPr>
          <p:cNvSpPr/>
          <p:nvPr/>
        </p:nvSpPr>
        <p:spPr>
          <a:xfrm>
            <a:off x="290269" y="1124121"/>
            <a:ext cx="84307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lnSpc>
                <a:spcPts val="3600"/>
              </a:lnSpc>
            </a:pPr>
            <a:r>
              <a:rPr lang="sl-SI" sz="3200" b="1" dirty="0">
                <a:latin typeface="Trebuchet MS" panose="020B0603020202020204" pitchFamily="34" charset="0"/>
              </a:rPr>
              <a:t>NE uvaja </a:t>
            </a:r>
          </a:p>
          <a:p>
            <a:pPr algn="ctr" defTabSz="514350">
              <a:lnSpc>
                <a:spcPts val="3600"/>
              </a:lnSpc>
            </a:pPr>
            <a:r>
              <a:rPr lang="sl-SI" sz="2800" dirty="0">
                <a:latin typeface="Trebuchet MS" panose="020B0603020202020204" pitchFamily="34" charset="0"/>
              </a:rPr>
              <a:t>EU e-identitet ali EU identifikatorjev,</a:t>
            </a:r>
          </a:p>
          <a:p>
            <a:pPr algn="ctr" defTabSz="514350">
              <a:lnSpc>
                <a:spcPts val="3600"/>
              </a:lnSpc>
            </a:pPr>
            <a:endParaRPr lang="sl-SI" sz="3200" b="1" dirty="0">
              <a:solidFill>
                <a:srgbClr val="72A1A2"/>
              </a:solidFill>
              <a:latin typeface="Trebuchet MS" panose="020B0603020202020204" pitchFamily="34" charset="0"/>
            </a:endParaRPr>
          </a:p>
          <a:p>
            <a:pPr algn="ctr" defTabSz="514350">
              <a:lnSpc>
                <a:spcPts val="3600"/>
              </a:lnSpc>
            </a:pPr>
            <a:r>
              <a:rPr lang="sl-SI" sz="3200" b="1" dirty="0">
                <a:solidFill>
                  <a:srgbClr val="529DBA"/>
                </a:solidFill>
                <a:latin typeface="Trebuchet MS" panose="020B0603020202020204" pitchFamily="34" charset="0"/>
              </a:rPr>
              <a:t>AMPAK</a:t>
            </a:r>
          </a:p>
          <a:p>
            <a:pPr algn="ctr" defTabSz="514350">
              <a:lnSpc>
                <a:spcPts val="3600"/>
              </a:lnSpc>
            </a:pPr>
            <a:r>
              <a:rPr lang="sl-SI" sz="2800" dirty="0">
                <a:solidFill>
                  <a:srgbClr val="529DBA"/>
                </a:solidFill>
                <a:latin typeface="Trebuchet MS" panose="020B0603020202020204" pitchFamily="34" charset="0"/>
              </a:rPr>
              <a:t>vzpostavlja okvir za priznavanje </a:t>
            </a:r>
            <a:br>
              <a:rPr lang="sl-SI" sz="2800" dirty="0">
                <a:solidFill>
                  <a:srgbClr val="529DBA"/>
                </a:solidFill>
                <a:latin typeface="Trebuchet MS" panose="020B0603020202020204" pitchFamily="34" charset="0"/>
              </a:rPr>
            </a:br>
            <a:r>
              <a:rPr lang="sl-SI" sz="2800" dirty="0">
                <a:solidFill>
                  <a:srgbClr val="529DBA"/>
                </a:solidFill>
                <a:latin typeface="Trebuchet MS" panose="020B0603020202020204" pitchFamily="34" charset="0"/>
              </a:rPr>
              <a:t>EVROPSKE DENARNICE ZA DIGITALNO IDENTITETO, ki pa je v PRISTOJNOSTI držav članic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98EFF74-AA08-4E3A-8A57-6B33E2FDA46C}"/>
              </a:ext>
            </a:extLst>
          </p:cNvPr>
          <p:cNvGrpSpPr/>
          <p:nvPr/>
        </p:nvGrpSpPr>
        <p:grpSpPr>
          <a:xfrm>
            <a:off x="3446487" y="4509825"/>
            <a:ext cx="2170303" cy="2012143"/>
            <a:chOff x="3505480" y="4042359"/>
            <a:chExt cx="2170303" cy="201214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F576451-7EA8-4974-887E-E906B04C9749}"/>
                </a:ext>
              </a:extLst>
            </p:cNvPr>
            <p:cNvGrpSpPr/>
            <p:nvPr/>
          </p:nvGrpSpPr>
          <p:grpSpPr>
            <a:xfrm>
              <a:off x="3505480" y="4042359"/>
              <a:ext cx="2170303" cy="2012143"/>
              <a:chOff x="3505480" y="4042359"/>
              <a:chExt cx="2170303" cy="2012143"/>
            </a:xfrm>
          </p:grpSpPr>
          <p:pic>
            <p:nvPicPr>
              <p:cNvPr id="13" name="Slika 12">
                <a:extLst>
                  <a:ext uri="{FF2B5EF4-FFF2-40B4-BE49-F238E27FC236}">
                    <a16:creationId xmlns:a16="http://schemas.microsoft.com/office/drawing/2014/main" id="{34B1DB38-C13E-4389-A0A6-840DE33AC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480" y="4042359"/>
                <a:ext cx="2170303" cy="2012143"/>
              </a:xfrm>
              <a:prstGeom prst="rect">
                <a:avLst/>
              </a:prstGeom>
            </p:spPr>
          </p:pic>
          <p:pic>
            <p:nvPicPr>
              <p:cNvPr id="14" name="Slika 13">
                <a:extLst>
                  <a:ext uri="{FF2B5EF4-FFF2-40B4-BE49-F238E27FC236}">
                    <a16:creationId xmlns:a16="http://schemas.microsoft.com/office/drawing/2014/main" id="{D062B8ED-DF62-491E-8171-E8550B6F6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91" y="5628043"/>
                <a:ext cx="1617296" cy="311018"/>
              </a:xfrm>
              <a:prstGeom prst="rect">
                <a:avLst/>
              </a:prstGeom>
            </p:spPr>
          </p:pic>
        </p:grpSp>
        <p:sp>
          <p:nvSpPr>
            <p:cNvPr id="11" name="Pravokotnik 10">
              <a:extLst>
                <a:ext uri="{FF2B5EF4-FFF2-40B4-BE49-F238E27FC236}">
                  <a16:creationId xmlns:a16="http://schemas.microsoft.com/office/drawing/2014/main" id="{52FA9493-1A04-4EAC-A02B-7F715693AE03}"/>
                </a:ext>
              </a:extLst>
            </p:cNvPr>
            <p:cNvSpPr/>
            <p:nvPr/>
          </p:nvSpPr>
          <p:spPr>
            <a:xfrm>
              <a:off x="4004187" y="5338916"/>
              <a:ext cx="988142" cy="289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74507C84-4DEB-41E3-85B2-B2C2DE880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8619" y="4703587"/>
              <a:ext cx="757342" cy="81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8274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470CA36-43F4-4FD6-84A4-49A39AD7FBC5}"/>
              </a:ext>
            </a:extLst>
          </p:cNvPr>
          <p:cNvSpPr txBox="1">
            <a:spLocks/>
          </p:cNvSpPr>
          <p:nvPr/>
        </p:nvSpPr>
        <p:spPr>
          <a:xfrm>
            <a:off x="2480663" y="2528606"/>
            <a:ext cx="3904194" cy="4194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/>
            <a:endParaRPr lang="en-US" sz="1856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16C6BC20-A2AD-4238-9F16-949461FB5C22}"/>
              </a:ext>
            </a:extLst>
          </p:cNvPr>
          <p:cNvSpPr txBox="1"/>
          <p:nvPr/>
        </p:nvSpPr>
        <p:spPr>
          <a:xfrm flipH="1">
            <a:off x="458425" y="1968149"/>
            <a:ext cx="8662618" cy="27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 defTabSz="5143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529DBA"/>
                </a:solidFill>
                <a:latin typeface="Trebuchet MS" panose="020B0603020202020204" pitchFamily="34" charset="0"/>
              </a:rPr>
              <a:t>VSE DRŽAVE EU MORAJO </a:t>
            </a:r>
            <a:r>
              <a:rPr lang="sl-SI" sz="2000" dirty="0">
                <a:latin typeface="Trebuchet MS" panose="020B0603020202020204" pitchFamily="34" charset="0"/>
              </a:rPr>
              <a:t>izdajati EU</a:t>
            </a:r>
            <a:r>
              <a:rPr lang="sl-SI" sz="2000" dirty="0"/>
              <a:t> </a:t>
            </a:r>
            <a:r>
              <a:rPr lang="sl-SI" sz="2000" dirty="0" err="1">
                <a:latin typeface="Trebuchet MS" panose="020B0603020202020204" pitchFamily="34" charset="0"/>
              </a:rPr>
              <a:t>eID</a:t>
            </a:r>
            <a:r>
              <a:rPr lang="sl-SI" sz="2000" dirty="0">
                <a:latin typeface="Trebuchet MS" panose="020B0603020202020204" pitchFamily="34" charset="0"/>
              </a:rPr>
              <a:t> denarnice </a:t>
            </a:r>
          </a:p>
          <a:p>
            <a:pPr marL="321469" indent="-321469" defTabSz="514350">
              <a:lnSpc>
                <a:spcPts val="29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529DBA"/>
                </a:solidFill>
                <a:latin typeface="Trebuchet MS" panose="020B0603020202020204" pitchFamily="34" charset="0"/>
              </a:rPr>
              <a:t>VSAK DRŽAVLJAN </a:t>
            </a:r>
            <a:r>
              <a:rPr lang="sl-SI" sz="2000" dirty="0">
                <a:latin typeface="Trebuchet MS" panose="020B0603020202020204" pitchFamily="34" charset="0"/>
              </a:rPr>
              <a:t>ima pravico do EU</a:t>
            </a:r>
            <a:r>
              <a:rPr lang="sl-SI" sz="2000" dirty="0"/>
              <a:t> </a:t>
            </a:r>
            <a:r>
              <a:rPr lang="sl-SI" sz="2000" dirty="0" err="1">
                <a:latin typeface="Trebuchet MS" panose="020B0603020202020204" pitchFamily="34" charset="0"/>
              </a:rPr>
              <a:t>eID</a:t>
            </a:r>
            <a:r>
              <a:rPr lang="sl-SI" sz="2000" dirty="0">
                <a:latin typeface="Trebuchet MS" panose="020B0603020202020204" pitchFamily="34" charset="0"/>
              </a:rPr>
              <a:t> denarnice</a:t>
            </a:r>
          </a:p>
          <a:p>
            <a:pPr marL="321469" indent="-321469" defTabSz="514350">
              <a:lnSpc>
                <a:spcPts val="29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000" dirty="0">
                <a:latin typeface="Trebuchet MS" panose="020B0603020202020204" pitchFamily="34" charset="0"/>
              </a:rPr>
              <a:t>Tudi </a:t>
            </a:r>
            <a:r>
              <a:rPr lang="sl-SI" sz="2000" b="1" dirty="0">
                <a:solidFill>
                  <a:srgbClr val="529DBA"/>
                </a:solidFill>
                <a:latin typeface="Trebuchet MS" panose="020B0603020202020204" pitchFamily="34" charset="0"/>
              </a:rPr>
              <a:t>PRAVNE OSEBE </a:t>
            </a:r>
            <a:r>
              <a:rPr lang="sl-SI" sz="2000" dirty="0">
                <a:latin typeface="Trebuchet MS" panose="020B0603020202020204" pitchFamily="34" charset="0"/>
              </a:rPr>
              <a:t>oz. fizične, ki predstavljajo pravne osebe</a:t>
            </a:r>
          </a:p>
          <a:p>
            <a:pPr marL="321469" indent="-321469" defTabSz="5143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l-SI" sz="2000" dirty="0">
              <a:latin typeface="Trebuchet MS" panose="020B0603020202020204" pitchFamily="34" charset="0"/>
            </a:endParaRPr>
          </a:p>
          <a:p>
            <a:pPr marL="321469" indent="-321469" defTabSz="5143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l-SI" sz="2000" dirty="0">
              <a:latin typeface="Trebuchet MS" panose="020B0603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2425344-FFED-4234-8C36-32A3359D2C8E}"/>
              </a:ext>
            </a:extLst>
          </p:cNvPr>
          <p:cNvSpPr txBox="1"/>
          <p:nvPr/>
        </p:nvSpPr>
        <p:spPr>
          <a:xfrm>
            <a:off x="1630961" y="418771"/>
            <a:ext cx="61245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 algn="ctr" defTabSz="257175">
              <a:spcBef>
                <a:spcPct val="20000"/>
              </a:spcBef>
              <a:buClr>
                <a:srgbClr val="17375E"/>
              </a:buClr>
              <a:tabLst>
                <a:tab pos="3734396" algn="l"/>
              </a:tabLst>
              <a:defRPr/>
            </a:pPr>
            <a:r>
              <a:rPr lang="sl-SI" sz="3200" dirty="0">
                <a:latin typeface="Trebuchet MS" panose="020B0603020202020204" pitchFamily="34" charset="0"/>
              </a:rPr>
              <a:t>Kaj prinaša EU denarnica za digitalno identiteto?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1CDFC1A-B34C-408C-9955-C551F8DE1D32}"/>
              </a:ext>
            </a:extLst>
          </p:cNvPr>
          <p:cNvSpPr txBox="1"/>
          <p:nvPr/>
        </p:nvSpPr>
        <p:spPr>
          <a:xfrm rot="19880179">
            <a:off x="-63836" y="36330"/>
            <a:ext cx="2743200" cy="854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950" dirty="0">
                <a:solidFill>
                  <a:schemeClr val="bg1">
                    <a:lumMod val="85000"/>
                  </a:schemeClr>
                </a:solidFill>
              </a:rPr>
              <a:t>DRAFT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BA3AC8C-6DE6-427E-922C-5CD301A857D8}"/>
              </a:ext>
            </a:extLst>
          </p:cNvPr>
          <p:cNvGrpSpPr/>
          <p:nvPr/>
        </p:nvGrpSpPr>
        <p:grpSpPr>
          <a:xfrm>
            <a:off x="3505480" y="4042359"/>
            <a:ext cx="2170303" cy="2012143"/>
            <a:chOff x="3505480" y="4042359"/>
            <a:chExt cx="2170303" cy="2012143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1F461B6-929B-4BDB-890B-4D37CCA279C2}"/>
                </a:ext>
              </a:extLst>
            </p:cNvPr>
            <p:cNvGrpSpPr/>
            <p:nvPr/>
          </p:nvGrpSpPr>
          <p:grpSpPr>
            <a:xfrm>
              <a:off x="3505480" y="4042359"/>
              <a:ext cx="2170303" cy="2012143"/>
              <a:chOff x="3505480" y="4042359"/>
              <a:chExt cx="2170303" cy="2012143"/>
            </a:xfrm>
          </p:grpSpPr>
          <p:pic>
            <p:nvPicPr>
              <p:cNvPr id="2" name="Slika 1">
                <a:extLst>
                  <a:ext uri="{FF2B5EF4-FFF2-40B4-BE49-F238E27FC236}">
                    <a16:creationId xmlns:a16="http://schemas.microsoft.com/office/drawing/2014/main" id="{68E0E51C-038D-475C-802B-68F0417DF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480" y="4042359"/>
                <a:ext cx="2170303" cy="2012143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A90CEB91-FB2C-472D-A8B5-793CBECDC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91" y="5628043"/>
                <a:ext cx="1617296" cy="311018"/>
              </a:xfrm>
              <a:prstGeom prst="rect">
                <a:avLst/>
              </a:prstGeom>
            </p:spPr>
          </p:pic>
        </p:grpSp>
        <p:sp>
          <p:nvSpPr>
            <p:cNvPr id="10" name="Pravokotnik 9">
              <a:extLst>
                <a:ext uri="{FF2B5EF4-FFF2-40B4-BE49-F238E27FC236}">
                  <a16:creationId xmlns:a16="http://schemas.microsoft.com/office/drawing/2014/main" id="{2B423E08-298F-4FF5-BD3B-1F2E94438C81}"/>
                </a:ext>
              </a:extLst>
            </p:cNvPr>
            <p:cNvSpPr/>
            <p:nvPr/>
          </p:nvSpPr>
          <p:spPr>
            <a:xfrm>
              <a:off x="4004187" y="5338916"/>
              <a:ext cx="988142" cy="289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BE881450-DC8B-4F18-B76C-F62B3E3D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8619" y="4703587"/>
              <a:ext cx="757342" cy="81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9234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470CA36-43F4-4FD6-84A4-49A39AD7FBC5}"/>
              </a:ext>
            </a:extLst>
          </p:cNvPr>
          <p:cNvSpPr txBox="1">
            <a:spLocks/>
          </p:cNvSpPr>
          <p:nvPr/>
        </p:nvSpPr>
        <p:spPr>
          <a:xfrm>
            <a:off x="2480663" y="2528606"/>
            <a:ext cx="3904194" cy="4194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/>
            <a:endParaRPr lang="en-US" sz="1856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2425344-FFED-4234-8C36-32A3359D2C8E}"/>
              </a:ext>
            </a:extLst>
          </p:cNvPr>
          <p:cNvSpPr txBox="1"/>
          <p:nvPr/>
        </p:nvSpPr>
        <p:spPr>
          <a:xfrm>
            <a:off x="1630961" y="418771"/>
            <a:ext cx="61245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 algn="ctr" defTabSz="257175">
              <a:spcBef>
                <a:spcPct val="20000"/>
              </a:spcBef>
              <a:buClr>
                <a:srgbClr val="17375E"/>
              </a:buClr>
              <a:tabLst>
                <a:tab pos="3734396" algn="l"/>
              </a:tabLst>
              <a:defRPr/>
            </a:pPr>
            <a:r>
              <a:rPr lang="sl-SI" sz="3200" dirty="0">
                <a:latin typeface="Trebuchet MS" panose="020B0603020202020204" pitchFamily="34" charset="0"/>
              </a:rPr>
              <a:t>Kaj prinaša EU denarnica za digitalno identiteto?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B6CF136-FE7A-4A07-94D8-6B66DA0CB0F1}"/>
              </a:ext>
            </a:extLst>
          </p:cNvPr>
          <p:cNvSpPr txBox="1"/>
          <p:nvPr/>
        </p:nvSpPr>
        <p:spPr>
          <a:xfrm>
            <a:off x="3031959" y="1987009"/>
            <a:ext cx="5979694" cy="4515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sl-SI" sz="2400" b="1" dirty="0">
                <a:solidFill>
                  <a:srgbClr val="FFC000"/>
                </a:solidFill>
                <a:latin typeface="Trebuchet MS" panose="020B0603020202020204" pitchFamily="34" charset="0"/>
              </a:rPr>
              <a:t>UPORABA - osnovna: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Trebuchet MS" panose="020B0603020202020204" pitchFamily="34" charset="0"/>
              </a:rPr>
              <a:t>za </a:t>
            </a:r>
            <a:r>
              <a:rPr lang="sl-SI" b="1" dirty="0">
                <a:solidFill>
                  <a:srgbClr val="3D7B94"/>
                </a:solidFill>
                <a:latin typeface="Trebuchet MS" panose="020B0603020202020204" pitchFamily="34" charset="0"/>
              </a:rPr>
              <a:t>izkazovanje istovetnosti </a:t>
            </a:r>
            <a:r>
              <a:rPr lang="sl-SI" dirty="0">
                <a:latin typeface="Trebuchet MS" panose="020B0603020202020204" pitchFamily="34" charset="0"/>
              </a:rPr>
              <a:t>s sredstvom </a:t>
            </a:r>
            <a:br>
              <a:rPr lang="sl-SI" dirty="0">
                <a:latin typeface="Trebuchet MS" panose="020B0603020202020204" pitchFamily="34" charset="0"/>
              </a:rPr>
            </a:br>
            <a:r>
              <a:rPr lang="sl-SI" dirty="0">
                <a:latin typeface="Trebuchet MS" panose="020B0603020202020204" pitchFamily="34" charset="0"/>
              </a:rPr>
              <a:t>e-identifikacije </a:t>
            </a:r>
            <a:r>
              <a:rPr lang="sl-SI" b="1" dirty="0">
                <a:solidFill>
                  <a:srgbClr val="3D7B94"/>
                </a:solidFill>
                <a:latin typeface="Trebuchet MS" panose="020B0603020202020204" pitchFamily="34" charset="0"/>
              </a:rPr>
              <a:t>VISOKE ravni zanesljivosti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3D7B94"/>
                </a:solidFill>
                <a:latin typeface="Trebuchet MS" panose="020B0603020202020204" pitchFamily="34" charset="0"/>
              </a:rPr>
              <a:t>kvalificiran e-podpis/elektronski žig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3D7B94"/>
                </a:solidFill>
                <a:latin typeface="Trebuchet MS" panose="020B0603020202020204" pitchFamily="34" charset="0"/>
              </a:rPr>
              <a:t>shranjevanje poverilnic in atributov</a:t>
            </a:r>
          </a:p>
          <a:p>
            <a:pPr>
              <a:lnSpc>
                <a:spcPts val="2900"/>
              </a:lnSpc>
            </a:pPr>
            <a:endParaRPr lang="sl-SI" dirty="0">
              <a:latin typeface="Trebuchet MS" panose="020B0603020202020204" pitchFamily="34" charset="0"/>
            </a:endParaRPr>
          </a:p>
          <a:p>
            <a:pPr>
              <a:lnSpc>
                <a:spcPts val="2900"/>
              </a:lnSpc>
            </a:pPr>
            <a:r>
              <a:rPr lang="sl-SI" sz="2400" b="1" dirty="0">
                <a:solidFill>
                  <a:srgbClr val="FFC000"/>
                </a:solidFill>
                <a:latin typeface="Trebuchet MS" panose="020B0603020202020204" pitchFamily="34" charset="0"/>
              </a:rPr>
              <a:t>UPORABA - storitve: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Trebuchet MS" panose="020B0603020202020204" pitchFamily="34" charset="0"/>
              </a:rPr>
              <a:t>e-zdravje 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Trebuchet MS" panose="020B0603020202020204" pitchFamily="34" charset="0"/>
              </a:rPr>
              <a:t>digitalni potovalni dokumenti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Trebuchet MS" panose="020B0603020202020204" pitchFamily="34" charset="0"/>
              </a:rPr>
              <a:t>diplome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Trebuchet MS" panose="020B0603020202020204" pitchFamily="34" charset="0"/>
              </a:rPr>
              <a:t>e-plačila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Trebuchet MS" panose="020B0603020202020204" pitchFamily="34" charset="0"/>
              </a:rPr>
              <a:t>itd.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1CDFC1A-B34C-408C-9955-C551F8DE1D32}"/>
              </a:ext>
            </a:extLst>
          </p:cNvPr>
          <p:cNvSpPr txBox="1"/>
          <p:nvPr/>
        </p:nvSpPr>
        <p:spPr>
          <a:xfrm rot="19880179">
            <a:off x="-63836" y="36330"/>
            <a:ext cx="2743200" cy="854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950" dirty="0">
                <a:solidFill>
                  <a:schemeClr val="bg1">
                    <a:lumMod val="85000"/>
                  </a:schemeClr>
                </a:solidFill>
              </a:rPr>
              <a:t>DRAFT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29B6724-E437-400B-BF86-11B12872489B}"/>
              </a:ext>
            </a:extLst>
          </p:cNvPr>
          <p:cNvGrpSpPr/>
          <p:nvPr/>
        </p:nvGrpSpPr>
        <p:grpSpPr>
          <a:xfrm>
            <a:off x="309717" y="2528606"/>
            <a:ext cx="2406396" cy="2264620"/>
            <a:chOff x="3505480" y="4042359"/>
            <a:chExt cx="2170303" cy="201214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971F9220-3A16-470C-8CFC-7828C6F6F769}"/>
                </a:ext>
              </a:extLst>
            </p:cNvPr>
            <p:cNvGrpSpPr/>
            <p:nvPr/>
          </p:nvGrpSpPr>
          <p:grpSpPr>
            <a:xfrm>
              <a:off x="3505480" y="4042359"/>
              <a:ext cx="2170303" cy="2012143"/>
              <a:chOff x="3505480" y="4042359"/>
              <a:chExt cx="2170303" cy="2012143"/>
            </a:xfrm>
          </p:grpSpPr>
          <p:pic>
            <p:nvPicPr>
              <p:cNvPr id="14" name="Slika 13">
                <a:extLst>
                  <a:ext uri="{FF2B5EF4-FFF2-40B4-BE49-F238E27FC236}">
                    <a16:creationId xmlns:a16="http://schemas.microsoft.com/office/drawing/2014/main" id="{0DD76607-16E5-44B8-A809-02EB852F6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480" y="4042359"/>
                <a:ext cx="2170303" cy="2012143"/>
              </a:xfrm>
              <a:prstGeom prst="rect">
                <a:avLst/>
              </a:prstGeom>
            </p:spPr>
          </p:pic>
          <p:pic>
            <p:nvPicPr>
              <p:cNvPr id="15" name="Slika 14">
                <a:extLst>
                  <a:ext uri="{FF2B5EF4-FFF2-40B4-BE49-F238E27FC236}">
                    <a16:creationId xmlns:a16="http://schemas.microsoft.com/office/drawing/2014/main" id="{9418F3D7-4463-4E4D-BB13-41504BF91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91" y="5628043"/>
                <a:ext cx="1617296" cy="311018"/>
              </a:xfrm>
              <a:prstGeom prst="rect">
                <a:avLst/>
              </a:prstGeom>
            </p:spPr>
          </p:pic>
        </p:grpSp>
        <p:sp>
          <p:nvSpPr>
            <p:cNvPr id="12" name="Pravokotnik 11">
              <a:extLst>
                <a:ext uri="{FF2B5EF4-FFF2-40B4-BE49-F238E27FC236}">
                  <a16:creationId xmlns:a16="http://schemas.microsoft.com/office/drawing/2014/main" id="{C400DB67-F06C-416A-A8ED-592B745EBF23}"/>
                </a:ext>
              </a:extLst>
            </p:cNvPr>
            <p:cNvSpPr/>
            <p:nvPr/>
          </p:nvSpPr>
          <p:spPr>
            <a:xfrm>
              <a:off x="4004187" y="5338916"/>
              <a:ext cx="988142" cy="289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307CAA9B-E816-4250-9AA2-A88DA3FFA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8619" y="4703587"/>
              <a:ext cx="757342" cy="81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92007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8E1CA19-A554-4F70-9DCA-5CA755F4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0" y="1142216"/>
            <a:ext cx="7978325" cy="479186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F83F3D8-A152-4853-B1FF-46F7CFAF02D4}"/>
              </a:ext>
            </a:extLst>
          </p:cNvPr>
          <p:cNvSpPr txBox="1"/>
          <p:nvPr/>
        </p:nvSpPr>
        <p:spPr>
          <a:xfrm>
            <a:off x="0" y="6570507"/>
            <a:ext cx="81947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dirty="0">
                <a:solidFill>
                  <a:schemeClr val="bg1">
                    <a:lumMod val="50000"/>
                  </a:schemeClr>
                </a:solidFill>
              </a:rPr>
              <a:t>Vir: https://cloudsignatureconsortium.org/new-eu-eidas-regulation-a-quantum-leap-for-electronic-identity/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ABEAC594-3B8B-459B-9F95-B8BCE8FC2412}"/>
              </a:ext>
            </a:extLst>
          </p:cNvPr>
          <p:cNvSpPr/>
          <p:nvPr/>
        </p:nvSpPr>
        <p:spPr>
          <a:xfrm>
            <a:off x="1238250" y="3019425"/>
            <a:ext cx="1209675" cy="24765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3C8501A-591F-40D1-95EC-6283938C9474}"/>
              </a:ext>
            </a:extLst>
          </p:cNvPr>
          <p:cNvSpPr txBox="1"/>
          <p:nvPr/>
        </p:nvSpPr>
        <p:spPr>
          <a:xfrm>
            <a:off x="-438150" y="29212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200" b="1" i="0" u="none" strike="noStrike" baseline="0" dirty="0">
                <a:solidFill>
                  <a:srgbClr val="01319F"/>
                </a:solidFill>
                <a:latin typeface="Republika" panose="02000506040000020004" pitchFamily="2" charset="-18"/>
              </a:rPr>
              <a:t>Personal </a:t>
            </a:r>
            <a:br>
              <a:rPr lang="sl-SI" sz="1200" b="1" i="0" u="none" strike="noStrike" baseline="0" dirty="0">
                <a:solidFill>
                  <a:srgbClr val="01319F"/>
                </a:solidFill>
                <a:latin typeface="Republika" panose="02000506040000020004" pitchFamily="2" charset="-18"/>
              </a:rPr>
            </a:br>
            <a:r>
              <a:rPr lang="sl-SI" sz="1200" b="1" i="0" u="none" strike="noStrike" baseline="0" dirty="0" err="1">
                <a:solidFill>
                  <a:srgbClr val="01319F"/>
                </a:solidFill>
                <a:latin typeface="Republika" panose="02000506040000020004" pitchFamily="2" charset="-18"/>
              </a:rPr>
              <a:t>identification</a:t>
            </a:r>
            <a:r>
              <a:rPr lang="sl-SI" sz="1200" b="1" i="0" u="none" strike="noStrike" dirty="0">
                <a:solidFill>
                  <a:srgbClr val="01319F"/>
                </a:solidFill>
                <a:latin typeface="Republika" panose="02000506040000020004" pitchFamily="2" charset="-18"/>
              </a:rPr>
              <a:t> data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CF88AAF3-25F1-4125-8763-94889AB515F9}"/>
              </a:ext>
            </a:extLst>
          </p:cNvPr>
          <p:cNvSpPr/>
          <p:nvPr/>
        </p:nvSpPr>
        <p:spPr>
          <a:xfrm>
            <a:off x="1238250" y="4486275"/>
            <a:ext cx="1209675" cy="352425"/>
          </a:xfrm>
          <a:prstGeom prst="rect">
            <a:avLst/>
          </a:prstGeom>
          <a:solidFill>
            <a:srgbClr val="013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2891D81-186F-4709-A232-08E338D840BA}"/>
              </a:ext>
            </a:extLst>
          </p:cNvPr>
          <p:cNvSpPr txBox="1"/>
          <p:nvPr/>
        </p:nvSpPr>
        <p:spPr>
          <a:xfrm>
            <a:off x="561975" y="4453235"/>
            <a:ext cx="259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100" b="1" i="0" u="none" strike="noStrike" baseline="0" dirty="0" err="1">
                <a:solidFill>
                  <a:schemeClr val="bg1"/>
                </a:solidFill>
                <a:latin typeface="Republika" panose="02000506040000020004" pitchFamily="2" charset="-18"/>
              </a:rPr>
              <a:t>Attestation</a:t>
            </a:r>
            <a:r>
              <a:rPr lang="sl-SI" sz="1100" b="1" i="0" u="none" strike="noStrike" baseline="0" dirty="0">
                <a:solidFill>
                  <a:schemeClr val="bg1"/>
                </a:solidFill>
                <a:latin typeface="Republika" panose="02000506040000020004" pitchFamily="2" charset="-18"/>
              </a:rPr>
              <a:t> </a:t>
            </a:r>
            <a:r>
              <a:rPr lang="sl-SI" sz="1100" b="1" i="0" u="none" strike="noStrike" baseline="0" dirty="0" err="1">
                <a:solidFill>
                  <a:schemeClr val="bg1"/>
                </a:solidFill>
                <a:latin typeface="Republika" panose="02000506040000020004" pitchFamily="2" charset="-18"/>
              </a:rPr>
              <a:t>attributes</a:t>
            </a:r>
            <a:endParaRPr lang="sl-SI" sz="1100" b="1" i="0" u="none" strike="noStrike" baseline="0" dirty="0">
              <a:solidFill>
                <a:schemeClr val="bg1"/>
              </a:solidFill>
              <a:latin typeface="Republika" panose="02000506040000020004" pitchFamily="2" charset="-18"/>
            </a:endParaRPr>
          </a:p>
          <a:p>
            <a:pPr algn="ctr"/>
            <a:r>
              <a:rPr lang="sl-SI" sz="1200" b="1" i="0" u="none" strike="noStrike" baseline="0" dirty="0">
                <a:solidFill>
                  <a:schemeClr val="bg1"/>
                </a:solidFill>
                <a:latin typeface="Republika" panose="02000506040000020004" pitchFamily="2" charset="-18"/>
              </a:rPr>
              <a:t>/</a:t>
            </a:r>
            <a:r>
              <a:rPr lang="sl-SI" sz="1200" b="1" i="0" u="none" strike="noStrike" baseline="0" dirty="0" err="1">
                <a:solidFill>
                  <a:schemeClr val="bg1"/>
                </a:solidFill>
                <a:latin typeface="Republika" panose="02000506040000020004" pitchFamily="2" charset="-18"/>
              </a:rPr>
              <a:t>authentic</a:t>
            </a:r>
            <a:r>
              <a:rPr lang="sl-SI" sz="1200" b="1" i="0" u="none" strike="noStrike" baseline="0" dirty="0">
                <a:solidFill>
                  <a:schemeClr val="bg1"/>
                </a:solidFill>
                <a:latin typeface="Republika" panose="02000506040000020004" pitchFamily="2" charset="-18"/>
              </a:rPr>
              <a:t> </a:t>
            </a:r>
            <a:r>
              <a:rPr lang="sl-SI" sz="1200" b="1" i="0" u="none" strike="noStrike" baseline="0" dirty="0" err="1">
                <a:solidFill>
                  <a:schemeClr val="bg1"/>
                </a:solidFill>
                <a:latin typeface="Republika" panose="02000506040000020004" pitchFamily="2" charset="-18"/>
              </a:rPr>
              <a:t>sources</a:t>
            </a:r>
            <a:endParaRPr lang="sl-SI" sz="1200" b="1" i="0" u="none" strike="noStrike" dirty="0">
              <a:solidFill>
                <a:schemeClr val="bg1"/>
              </a:solidFill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3283569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B6BB38A-AAC7-45DE-A1E2-C1B5136A0B53}"/>
              </a:ext>
            </a:extLst>
          </p:cNvPr>
          <p:cNvSpPr/>
          <p:nvPr/>
        </p:nvSpPr>
        <p:spPr>
          <a:xfrm>
            <a:off x="2481722" y="2038939"/>
            <a:ext cx="6662278" cy="313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ts val="3045"/>
              </a:lnSpc>
            </a:pPr>
            <a:r>
              <a:rPr lang="sl-SI" sz="2400" b="1" dirty="0">
                <a:latin typeface="Trebuchet MS" panose="020B0603020202020204" pitchFamily="34" charset="0"/>
              </a:rPr>
              <a:t>OBVEZNO ZA:</a:t>
            </a:r>
          </a:p>
          <a:p>
            <a:pPr marL="342900" lvl="1" defTabSz="685800">
              <a:lnSpc>
                <a:spcPts val="3045"/>
              </a:lnSpc>
            </a:pPr>
            <a:r>
              <a:rPr lang="sl-SI" sz="2000" b="1" dirty="0">
                <a:solidFill>
                  <a:srgbClr val="3D7B94"/>
                </a:solidFill>
                <a:latin typeface="Trebuchet MS" panose="020B0603020202020204" pitchFamily="34" charset="0"/>
              </a:rPr>
              <a:t>e-storitve v javnem sektorju </a:t>
            </a:r>
          </a:p>
          <a:p>
            <a:pPr marL="342900" lvl="1" defTabSz="685800">
              <a:lnSpc>
                <a:spcPts val="3045"/>
              </a:lnSpc>
            </a:pPr>
            <a:r>
              <a:rPr lang="sl-SI" sz="2000" b="1" dirty="0">
                <a:solidFill>
                  <a:srgbClr val="3D7B94"/>
                </a:solidFill>
                <a:latin typeface="Trebuchet MS" panose="020B0603020202020204" pitchFamily="34" charset="0"/>
              </a:rPr>
              <a:t>za privatni sektor</a:t>
            </a:r>
            <a:r>
              <a:rPr lang="sl-SI" sz="2000" dirty="0">
                <a:solidFill>
                  <a:srgbClr val="72A1A2"/>
                </a:solidFill>
                <a:latin typeface="Trebuchet MS" panose="020B0603020202020204" pitchFamily="34" charset="0"/>
              </a:rPr>
              <a:t>, </a:t>
            </a:r>
            <a:r>
              <a:rPr lang="sl-SI" sz="2000" dirty="0">
                <a:latin typeface="Trebuchet MS" panose="020B0603020202020204" pitchFamily="34" charset="0"/>
              </a:rPr>
              <a:t>če je zahteva po </a:t>
            </a:r>
            <a:r>
              <a:rPr lang="sl-SI" sz="2000" b="1" dirty="0">
                <a:solidFill>
                  <a:srgbClr val="FFC000"/>
                </a:solidFill>
                <a:latin typeface="Trebuchet MS" panose="020B0603020202020204" pitchFamily="34" charset="0"/>
              </a:rPr>
              <a:t>močni </a:t>
            </a:r>
            <a:r>
              <a:rPr lang="sl-SI" sz="2000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avtentikaciji</a:t>
            </a:r>
            <a:r>
              <a:rPr lang="sl-SI" sz="2000" dirty="0">
                <a:latin typeface="Trebuchet MS" panose="020B0603020202020204" pitchFamily="34" charset="0"/>
              </a:rPr>
              <a:t>, npr. transport, </a:t>
            </a:r>
            <a:r>
              <a:rPr lang="sl-SI" sz="2000" b="1" dirty="0">
                <a:solidFill>
                  <a:srgbClr val="FFC000"/>
                </a:solidFill>
                <a:latin typeface="Trebuchet MS" panose="020B0603020202020204" pitchFamily="34" charset="0"/>
              </a:rPr>
              <a:t>bančne in finančne storitve</a:t>
            </a:r>
            <a:r>
              <a:rPr lang="sl-SI" sz="2000" dirty="0">
                <a:latin typeface="Trebuchet MS" panose="020B0603020202020204" pitchFamily="34" charset="0"/>
              </a:rPr>
              <a:t>, zdravje, poštne storitve, socialna varnost, pitna voda, izobraževanje, …</a:t>
            </a:r>
          </a:p>
          <a:p>
            <a:pPr marL="342900" lvl="1" defTabSz="685800">
              <a:lnSpc>
                <a:spcPts val="3045"/>
              </a:lnSpc>
            </a:pPr>
            <a:r>
              <a:rPr lang="sl-SI" sz="2000" b="1" dirty="0">
                <a:solidFill>
                  <a:srgbClr val="3D7B94"/>
                </a:solidFill>
                <a:latin typeface="Trebuchet MS" panose="020B0603020202020204" pitchFamily="34" charset="0"/>
              </a:rPr>
              <a:t>za velike platforme </a:t>
            </a:r>
            <a:r>
              <a:rPr lang="sl-SI" sz="2000" dirty="0">
                <a:latin typeface="Trebuchet MS" panose="020B0603020202020204" pitchFamily="34" charset="0"/>
              </a:rPr>
              <a:t>– če je potrebna močna </a:t>
            </a:r>
            <a:r>
              <a:rPr lang="sl-SI" sz="2000" dirty="0" err="1">
                <a:latin typeface="Trebuchet MS" panose="020B0603020202020204" pitchFamily="34" charset="0"/>
              </a:rPr>
              <a:t>avtentikacija</a:t>
            </a:r>
            <a:endParaRPr lang="sl-SI" sz="2000" dirty="0">
              <a:latin typeface="Trebuchet MS" panose="020B0603020202020204" pitchFamily="34" charset="0"/>
            </a:endParaRP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42BAA15F-F921-47C6-A666-E1EB1445C1CF}"/>
              </a:ext>
            </a:extLst>
          </p:cNvPr>
          <p:cNvCxnSpPr>
            <a:cxnSpLocks/>
          </p:cNvCxnSpPr>
          <p:nvPr/>
        </p:nvCxnSpPr>
        <p:spPr>
          <a:xfrm flipV="1">
            <a:off x="1591199" y="2717414"/>
            <a:ext cx="1091292" cy="1138963"/>
          </a:xfrm>
          <a:prstGeom prst="line">
            <a:avLst/>
          </a:prstGeom>
          <a:ln w="28575">
            <a:solidFill>
              <a:srgbClr val="3D7B9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866FDF13-7AD7-4B78-AD4B-8ED224D90744}"/>
              </a:ext>
            </a:extLst>
          </p:cNvPr>
          <p:cNvCxnSpPr>
            <a:cxnSpLocks/>
          </p:cNvCxnSpPr>
          <p:nvPr/>
        </p:nvCxnSpPr>
        <p:spPr>
          <a:xfrm flipV="1">
            <a:off x="1591199" y="3089383"/>
            <a:ext cx="1091292" cy="766994"/>
          </a:xfrm>
          <a:prstGeom prst="line">
            <a:avLst/>
          </a:prstGeom>
          <a:ln w="28575">
            <a:solidFill>
              <a:srgbClr val="3D7B9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DAE9C9D8-A130-4CC4-8C48-28FEBE6D9FD8}"/>
              </a:ext>
            </a:extLst>
          </p:cNvPr>
          <p:cNvCxnSpPr>
            <a:cxnSpLocks/>
          </p:cNvCxnSpPr>
          <p:nvPr/>
        </p:nvCxnSpPr>
        <p:spPr>
          <a:xfrm>
            <a:off x="1591199" y="3867116"/>
            <a:ext cx="1091292" cy="842343"/>
          </a:xfrm>
          <a:prstGeom prst="line">
            <a:avLst/>
          </a:prstGeom>
          <a:ln w="28575">
            <a:solidFill>
              <a:srgbClr val="3D7B9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47C3BDA8-03B9-4F17-A71E-8C936AE77305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591199" y="3868177"/>
            <a:ext cx="1011737" cy="1843453"/>
          </a:xfrm>
          <a:prstGeom prst="line">
            <a:avLst/>
          </a:prstGeom>
          <a:ln w="28575">
            <a:solidFill>
              <a:srgbClr val="3D7B94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>
            <a:extLst>
              <a:ext uri="{FF2B5EF4-FFF2-40B4-BE49-F238E27FC236}">
                <a16:creationId xmlns:a16="http://schemas.microsoft.com/office/drawing/2014/main" id="{7B21E2B8-8B4C-4D22-BE93-9F9032AAA613}"/>
              </a:ext>
            </a:extLst>
          </p:cNvPr>
          <p:cNvSpPr/>
          <p:nvPr/>
        </p:nvSpPr>
        <p:spPr>
          <a:xfrm>
            <a:off x="2681101" y="5265407"/>
            <a:ext cx="5718559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ts val="3045"/>
              </a:lnSpc>
            </a:pPr>
            <a:r>
              <a:rPr lang="sl-SI" sz="2400" b="1" dirty="0">
                <a:latin typeface="Trebuchet MS" panose="020B0603020202020204" pitchFamily="34" charset="0"/>
              </a:rPr>
              <a:t>PROSTOVOLJNO ZA:</a:t>
            </a:r>
          </a:p>
          <a:p>
            <a:pPr defTabSz="685800">
              <a:lnSpc>
                <a:spcPts val="3045"/>
              </a:lnSpc>
            </a:pPr>
            <a:r>
              <a:rPr lang="sl-SI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  </a:t>
            </a:r>
            <a:r>
              <a:rPr lang="sl-SI" dirty="0">
                <a:latin typeface="Trebuchet MS" panose="020B0603020202020204" pitchFamily="34" charset="0"/>
              </a:rPr>
              <a:t>druge privatne ponudnike</a:t>
            </a:r>
          </a:p>
          <a:p>
            <a:pPr defTabSz="685800">
              <a:lnSpc>
                <a:spcPts val="3045"/>
              </a:lnSpc>
            </a:pPr>
            <a:r>
              <a:rPr lang="sl-SI" sz="1350" b="1" i="1" dirty="0">
                <a:solidFill>
                  <a:srgbClr val="72A1A2"/>
                </a:solidFill>
                <a:latin typeface="Trebuchet MS" panose="020B0603020202020204" pitchFamily="34" charset="0"/>
              </a:rPr>
              <a:t>      </a:t>
            </a:r>
            <a:endParaRPr lang="sl-SI" sz="1350" i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B9729DE-F44F-4773-936E-6DB39DE87B08}"/>
              </a:ext>
            </a:extLst>
          </p:cNvPr>
          <p:cNvSpPr/>
          <p:nvPr/>
        </p:nvSpPr>
        <p:spPr>
          <a:xfrm>
            <a:off x="168469" y="4525681"/>
            <a:ext cx="1491786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sl-SI" sz="1600" i="1" dirty="0">
                <a:latin typeface="Trebuchet MS" panose="020B0603020202020204" pitchFamily="34" charset="0"/>
              </a:rPr>
              <a:t>Vedno na željo uporabnika</a:t>
            </a:r>
            <a:endParaRPr lang="sl-SI" sz="1600" dirty="0">
              <a:latin typeface="Calibri" panose="020F0502020204030204"/>
            </a:endParaRP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FD71B2FD-3BEE-41B0-A029-8E2441AA8936}"/>
              </a:ext>
            </a:extLst>
          </p:cNvPr>
          <p:cNvSpPr/>
          <p:nvPr/>
        </p:nvSpPr>
        <p:spPr>
          <a:xfrm>
            <a:off x="2514626" y="2645528"/>
            <a:ext cx="225015" cy="212103"/>
          </a:xfrm>
          <a:prstGeom prst="ellipse">
            <a:avLst/>
          </a:prstGeom>
          <a:solidFill>
            <a:srgbClr val="3D7B94"/>
          </a:solidFill>
          <a:ln>
            <a:solidFill>
              <a:srgbClr val="3D7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l-S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B5798746-A5E0-4186-AC6B-451007824CC5}"/>
              </a:ext>
            </a:extLst>
          </p:cNvPr>
          <p:cNvSpPr/>
          <p:nvPr/>
        </p:nvSpPr>
        <p:spPr>
          <a:xfrm>
            <a:off x="2514626" y="3017497"/>
            <a:ext cx="225015" cy="212103"/>
          </a:xfrm>
          <a:prstGeom prst="ellipse">
            <a:avLst/>
          </a:prstGeom>
          <a:solidFill>
            <a:srgbClr val="3D7B94"/>
          </a:solidFill>
          <a:ln>
            <a:solidFill>
              <a:srgbClr val="3D7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l-S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754A86FF-0808-45F2-8F79-4EF21E158D90}"/>
              </a:ext>
            </a:extLst>
          </p:cNvPr>
          <p:cNvSpPr/>
          <p:nvPr/>
        </p:nvSpPr>
        <p:spPr>
          <a:xfrm>
            <a:off x="2514626" y="4511493"/>
            <a:ext cx="225015" cy="212103"/>
          </a:xfrm>
          <a:prstGeom prst="ellipse">
            <a:avLst/>
          </a:prstGeom>
          <a:solidFill>
            <a:srgbClr val="3D7B94"/>
          </a:solidFill>
          <a:ln>
            <a:solidFill>
              <a:srgbClr val="3D7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l-S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369D5394-8E2C-499A-83DD-4AA02DC265E8}"/>
              </a:ext>
            </a:extLst>
          </p:cNvPr>
          <p:cNvSpPr/>
          <p:nvPr/>
        </p:nvSpPr>
        <p:spPr>
          <a:xfrm>
            <a:off x="2569983" y="5680568"/>
            <a:ext cx="225015" cy="212103"/>
          </a:xfrm>
          <a:prstGeom prst="ellipse">
            <a:avLst/>
          </a:prstGeom>
          <a:solidFill>
            <a:srgbClr val="3D7B94"/>
          </a:solidFill>
          <a:ln>
            <a:solidFill>
              <a:srgbClr val="3D7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l-SI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32CF0D8-4C5B-44BC-9E3C-C8DC41DA1D69}"/>
              </a:ext>
            </a:extLst>
          </p:cNvPr>
          <p:cNvSpPr txBox="1"/>
          <p:nvPr/>
        </p:nvSpPr>
        <p:spPr>
          <a:xfrm flipH="1">
            <a:off x="1431655" y="629604"/>
            <a:ext cx="6303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sl-SI" sz="3200" dirty="0">
                <a:latin typeface="Trebuchet MS" panose="020B0603020202020204" pitchFamily="34" charset="0"/>
              </a:rPr>
              <a:t>Zanašajoče se stranke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DF54C2D-486D-4E75-9EDE-10558507D6B6}"/>
              </a:ext>
            </a:extLst>
          </p:cNvPr>
          <p:cNvSpPr txBox="1"/>
          <p:nvPr/>
        </p:nvSpPr>
        <p:spPr>
          <a:xfrm rot="19880179">
            <a:off x="-63836" y="36330"/>
            <a:ext cx="2743200" cy="854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4950" dirty="0">
                <a:solidFill>
                  <a:schemeClr val="bg1">
                    <a:lumMod val="85000"/>
                  </a:schemeClr>
                </a:solidFill>
              </a:rPr>
              <a:t>DRAFT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31B6AFA-2B4A-4A30-85BC-DAF03E62FA47}"/>
              </a:ext>
            </a:extLst>
          </p:cNvPr>
          <p:cNvGrpSpPr/>
          <p:nvPr/>
        </p:nvGrpSpPr>
        <p:grpSpPr>
          <a:xfrm>
            <a:off x="99413" y="2914109"/>
            <a:ext cx="1491786" cy="1414544"/>
            <a:chOff x="3505480" y="4042359"/>
            <a:chExt cx="2170303" cy="201214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F5576F9-53A9-421F-9498-D9E86875C5C0}"/>
                </a:ext>
              </a:extLst>
            </p:cNvPr>
            <p:cNvGrpSpPr/>
            <p:nvPr/>
          </p:nvGrpSpPr>
          <p:grpSpPr>
            <a:xfrm>
              <a:off x="3505480" y="4042359"/>
              <a:ext cx="2170303" cy="2012143"/>
              <a:chOff x="3505480" y="4042359"/>
              <a:chExt cx="2170303" cy="2012143"/>
            </a:xfrm>
          </p:grpSpPr>
          <p:pic>
            <p:nvPicPr>
              <p:cNvPr id="28" name="Slika 27">
                <a:extLst>
                  <a:ext uri="{FF2B5EF4-FFF2-40B4-BE49-F238E27FC236}">
                    <a16:creationId xmlns:a16="http://schemas.microsoft.com/office/drawing/2014/main" id="{12B8705A-A2F5-468A-8D81-8189B3091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480" y="4042359"/>
                <a:ext cx="2170303" cy="2012143"/>
              </a:xfrm>
              <a:prstGeom prst="rect">
                <a:avLst/>
              </a:prstGeom>
            </p:spPr>
          </p:pic>
          <p:pic>
            <p:nvPicPr>
              <p:cNvPr id="29" name="Slika 28">
                <a:extLst>
                  <a:ext uri="{FF2B5EF4-FFF2-40B4-BE49-F238E27FC236}">
                    <a16:creationId xmlns:a16="http://schemas.microsoft.com/office/drawing/2014/main" id="{EC36EE92-ABEB-4D88-8155-D7B3FA8E5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8491" y="5628043"/>
                <a:ext cx="1617296" cy="311018"/>
              </a:xfrm>
              <a:prstGeom prst="rect">
                <a:avLst/>
              </a:prstGeom>
            </p:spPr>
          </p:pic>
        </p:grpSp>
        <p:sp>
          <p:nvSpPr>
            <p:cNvPr id="24" name="Pravokotnik 23">
              <a:extLst>
                <a:ext uri="{FF2B5EF4-FFF2-40B4-BE49-F238E27FC236}">
                  <a16:creationId xmlns:a16="http://schemas.microsoft.com/office/drawing/2014/main" id="{072C836A-3E8B-47D6-A250-96382A5CE6F7}"/>
                </a:ext>
              </a:extLst>
            </p:cNvPr>
            <p:cNvSpPr/>
            <p:nvPr/>
          </p:nvSpPr>
          <p:spPr>
            <a:xfrm>
              <a:off x="4004187" y="5338916"/>
              <a:ext cx="988142" cy="289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3A9CA728-A781-4164-B0FB-639F7D57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8619" y="4703587"/>
              <a:ext cx="757342" cy="81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41401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086AA95-1C4D-454D-99A9-ED2B65AE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9" y="472610"/>
            <a:ext cx="5240391" cy="4964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BEEDE57-CA71-4463-9BB1-F0C23EDD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3" y="2035629"/>
            <a:ext cx="4275908" cy="4275908"/>
          </a:xfrm>
          <a:prstGeom prst="rect">
            <a:avLst/>
          </a:prstGeom>
          <a:ln>
            <a:solidFill>
              <a:srgbClr val="F16F1F"/>
            </a:solidFill>
          </a:ln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5F7E567F-7D4C-40AE-815E-211A0EB54151}"/>
              </a:ext>
            </a:extLst>
          </p:cNvPr>
          <p:cNvSpPr/>
          <p:nvPr/>
        </p:nvSpPr>
        <p:spPr>
          <a:xfrm>
            <a:off x="1733006" y="2037806"/>
            <a:ext cx="975360" cy="330925"/>
          </a:xfrm>
          <a:prstGeom prst="roundRect">
            <a:avLst/>
          </a:prstGeom>
          <a:noFill/>
          <a:ln w="38100">
            <a:solidFill>
              <a:srgbClr val="F16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Povezovalnik: kolenski 10">
            <a:extLst>
              <a:ext uri="{FF2B5EF4-FFF2-40B4-BE49-F238E27FC236}">
                <a16:creationId xmlns:a16="http://schemas.microsoft.com/office/drawing/2014/main" id="{EF3C45C0-6789-4E63-8249-C846C4F408B4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3191691" y="1397726"/>
            <a:ext cx="330926" cy="2272936"/>
          </a:xfrm>
          <a:prstGeom prst="bentConnector2">
            <a:avLst/>
          </a:prstGeom>
          <a:ln w="38100">
            <a:solidFill>
              <a:srgbClr val="F16F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64828D0-1241-4679-BCE0-217B166C005E}"/>
              </a:ext>
            </a:extLst>
          </p:cNvPr>
          <p:cNvSpPr txBox="1"/>
          <p:nvPr/>
        </p:nvSpPr>
        <p:spPr>
          <a:xfrm flipH="1">
            <a:off x="750296" y="5541275"/>
            <a:ext cx="324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sl-SI" sz="2800" i="1" dirty="0">
                <a:latin typeface="Trebuchet MS" panose="020B0603020202020204" pitchFamily="34" charset="0"/>
              </a:rPr>
              <a:t>Primer</a:t>
            </a:r>
            <a:r>
              <a:rPr lang="sl-SI" sz="2800" dirty="0">
                <a:latin typeface="Trebuchet MS" panose="020B0603020202020204" pitchFamily="34" charset="0"/>
              </a:rPr>
              <a:t>: eUprava in SI-PASS</a:t>
            </a:r>
          </a:p>
        </p:txBody>
      </p:sp>
    </p:spTree>
    <p:extLst>
      <p:ext uri="{BB962C8B-B14F-4D97-AF65-F5344CB8AC3E}">
        <p14:creationId xmlns:p14="http://schemas.microsoft.com/office/powerpoint/2010/main" val="237774721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1D47B54-D3E5-4D51-8D03-6B5E79ED4854}"/>
              </a:ext>
            </a:extLst>
          </p:cNvPr>
          <p:cNvSpPr txBox="1"/>
          <p:nvPr/>
        </p:nvSpPr>
        <p:spPr>
          <a:xfrm flipH="1">
            <a:off x="764904" y="381954"/>
            <a:ext cx="7645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sl-SI" sz="3200" dirty="0">
                <a:latin typeface="Trebuchet MS" panose="020B0603020202020204" pitchFamily="34" charset="0"/>
              </a:rPr>
              <a:t>PSD2</a:t>
            </a:r>
          </a:p>
          <a:p>
            <a:pPr algn="ctr" defTabSz="514350"/>
            <a:r>
              <a:rPr lang="sl-SI" sz="2000" dirty="0" err="1">
                <a:latin typeface="Trebuchet MS" panose="020B0603020202020204" pitchFamily="34" charset="0"/>
              </a:rPr>
              <a:t>Payment</a:t>
            </a:r>
            <a:r>
              <a:rPr lang="sl-SI" sz="2000" dirty="0">
                <a:latin typeface="Trebuchet MS" panose="020B0603020202020204" pitchFamily="34" charset="0"/>
              </a:rPr>
              <a:t> </a:t>
            </a:r>
            <a:r>
              <a:rPr lang="sl-SI" sz="2000" dirty="0" err="1">
                <a:latin typeface="Trebuchet MS" panose="020B0603020202020204" pitchFamily="34" charset="0"/>
              </a:rPr>
              <a:t>Services</a:t>
            </a:r>
            <a:r>
              <a:rPr lang="sl-SI" sz="2000" dirty="0">
                <a:latin typeface="Trebuchet MS" panose="020B0603020202020204" pitchFamily="34" charset="0"/>
              </a:rPr>
              <a:t> </a:t>
            </a:r>
            <a:r>
              <a:rPr lang="sl-SI" sz="2000" dirty="0" err="1">
                <a:latin typeface="Trebuchet MS" panose="020B0603020202020204" pitchFamily="34" charset="0"/>
              </a:rPr>
              <a:t>Directive</a:t>
            </a:r>
            <a:r>
              <a:rPr lang="sl-SI" sz="2000" dirty="0">
                <a:latin typeface="Trebuchet MS" panose="020B0603020202020204" pitchFamily="34" charset="0"/>
              </a:rPr>
              <a:t> (</a:t>
            </a:r>
            <a:r>
              <a:rPr lang="sl-SI" sz="2000" dirty="0" err="1">
                <a:latin typeface="Trebuchet MS" panose="020B0603020202020204" pitchFamily="34" charset="0"/>
              </a:rPr>
              <a:t>Directive</a:t>
            </a:r>
            <a:r>
              <a:rPr lang="sl-SI" sz="2000" dirty="0">
                <a:latin typeface="Trebuchet MS" panose="020B0603020202020204" pitchFamily="34" charset="0"/>
              </a:rPr>
              <a:t> (EU) 2015/2366)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6BCD84-2666-413F-95D7-29F12152C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478"/>
            <a:ext cx="9144000" cy="4233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DFB37801-19D7-48F0-9C7D-DC5AFBEACA36}"/>
              </a:ext>
            </a:extLst>
          </p:cNvPr>
          <p:cNvSpPr/>
          <p:nvPr/>
        </p:nvSpPr>
        <p:spPr>
          <a:xfrm>
            <a:off x="5270642" y="2301411"/>
            <a:ext cx="2085654" cy="297951"/>
          </a:xfrm>
          <a:prstGeom prst="roundRect">
            <a:avLst/>
          </a:prstGeom>
          <a:noFill/>
          <a:ln w="38100">
            <a:solidFill>
              <a:srgbClr val="F16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144873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>
            <a:extLst>
              <a:ext uri="{FF2B5EF4-FFF2-40B4-BE49-F238E27FC236}">
                <a16:creationId xmlns:a16="http://schemas.microsoft.com/office/drawing/2014/main" id="{B48D56BA-7C77-484E-80CC-B19A92264B19}"/>
              </a:ext>
            </a:extLst>
          </p:cNvPr>
          <p:cNvSpPr/>
          <p:nvPr/>
        </p:nvSpPr>
        <p:spPr>
          <a:xfrm>
            <a:off x="4012058" y="1664413"/>
            <a:ext cx="1119883" cy="113015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0F44116-F4D6-439C-9D4B-251146C8CA38}"/>
              </a:ext>
            </a:extLst>
          </p:cNvPr>
          <p:cNvSpPr txBox="1"/>
          <p:nvPr/>
        </p:nvSpPr>
        <p:spPr>
          <a:xfrm>
            <a:off x="1541123" y="3383587"/>
            <a:ext cx="6287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600" b="1" dirty="0">
                <a:ln w="0"/>
                <a:latin typeface="Trebuchet MS" panose="020B0603020202020204" pitchFamily="34" charset="0"/>
              </a:rPr>
              <a:t>Kaj nam bo omogočala </a:t>
            </a:r>
            <a:br>
              <a:rPr lang="sl-SI" sz="3600" b="1" dirty="0">
                <a:ln w="0"/>
                <a:latin typeface="Trebuchet MS" panose="020B0603020202020204" pitchFamily="34" charset="0"/>
              </a:rPr>
            </a:br>
            <a:r>
              <a:rPr lang="sl-SI" sz="3600" b="1" dirty="0">
                <a:ln w="0"/>
                <a:latin typeface="Trebuchet MS" panose="020B0603020202020204" pitchFamily="34" charset="0"/>
              </a:rPr>
              <a:t>e-osebna izkaznica? 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22685734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D64DBB2-2E41-40F5-A564-4AA44F32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" y="1648498"/>
            <a:ext cx="9136082" cy="4352252"/>
          </a:xfrm>
          <a:prstGeom prst="rect">
            <a:avLst/>
          </a:prstGeom>
        </p:spPr>
      </p:pic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325C94F1-8132-451C-BC48-9BA33A90D988}"/>
              </a:ext>
            </a:extLst>
          </p:cNvPr>
          <p:cNvSpPr/>
          <p:nvPr/>
        </p:nvSpPr>
        <p:spPr>
          <a:xfrm>
            <a:off x="179512" y="2957773"/>
            <a:ext cx="2121561" cy="759259"/>
          </a:xfrm>
          <a:prstGeom prst="roundRect">
            <a:avLst/>
          </a:prstGeom>
          <a:solidFill>
            <a:srgbClr val="EF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D96C0DA-3FBF-43C5-B66A-48CD0421D61C}"/>
              </a:ext>
            </a:extLst>
          </p:cNvPr>
          <p:cNvSpPr/>
          <p:nvPr/>
        </p:nvSpPr>
        <p:spPr>
          <a:xfrm>
            <a:off x="2740090" y="475185"/>
            <a:ext cx="3664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>
                <a:latin typeface="Trebuchet MS" panose="020B0603020202020204" pitchFamily="34" charset="0"/>
              </a:rPr>
              <a:t>Dvotirne aktivnosti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34AA1CAC-8422-4EF8-A6E6-0075595B25AB}"/>
              </a:ext>
            </a:extLst>
          </p:cNvPr>
          <p:cNvSpPr/>
          <p:nvPr/>
        </p:nvSpPr>
        <p:spPr>
          <a:xfrm>
            <a:off x="2564296" y="1759226"/>
            <a:ext cx="1080881" cy="305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FCB8322-2609-4ECF-A4E7-97436B198346}"/>
              </a:ext>
            </a:extLst>
          </p:cNvPr>
          <p:cNvSpPr txBox="1"/>
          <p:nvPr/>
        </p:nvSpPr>
        <p:spPr>
          <a:xfrm>
            <a:off x="7960368" y="60930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D9B58A4E-18A0-49A1-B55D-3EEFDCAB314E}"/>
              </a:ext>
            </a:extLst>
          </p:cNvPr>
          <p:cNvSpPr/>
          <p:nvPr/>
        </p:nvSpPr>
        <p:spPr>
          <a:xfrm>
            <a:off x="5564982" y="4164807"/>
            <a:ext cx="2021681" cy="414338"/>
          </a:xfrm>
          <a:prstGeom prst="rect">
            <a:avLst/>
          </a:prstGeom>
          <a:solidFill>
            <a:srgbClr val="EC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Zakonodajni postopek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1F88B143-BE8B-4A85-9074-9202CE512F8B}"/>
              </a:ext>
            </a:extLst>
          </p:cNvPr>
          <p:cNvSpPr/>
          <p:nvPr/>
        </p:nvSpPr>
        <p:spPr>
          <a:xfrm>
            <a:off x="129272" y="2927629"/>
            <a:ext cx="2232092" cy="640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Trebuchet MS" panose="020B0603020202020204" pitchFamily="34" charset="0"/>
              </a:rPr>
              <a:t>Razvoj arhitekture/tehničnih standardov 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9639D3F-4D74-44F0-B1F1-ECCE18D91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17032"/>
            <a:ext cx="467930" cy="878682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581C60CF-BC7E-4457-92F5-3C68BA26C45C}"/>
              </a:ext>
            </a:extLst>
          </p:cNvPr>
          <p:cNvSpPr/>
          <p:nvPr/>
        </p:nvSpPr>
        <p:spPr>
          <a:xfrm>
            <a:off x="3104736" y="2639875"/>
            <a:ext cx="1281527" cy="393502"/>
          </a:xfrm>
          <a:prstGeom prst="rect">
            <a:avLst/>
          </a:prstGeom>
          <a:solidFill>
            <a:srgbClr val="FDF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Implementacija zakonodaje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7F3B1BB6-FA85-4DFF-9EF7-4AE6F76366F2}"/>
              </a:ext>
            </a:extLst>
          </p:cNvPr>
          <p:cNvSpPr/>
          <p:nvPr/>
        </p:nvSpPr>
        <p:spPr>
          <a:xfrm>
            <a:off x="2984361" y="2639874"/>
            <a:ext cx="1515632" cy="393502"/>
          </a:xfrm>
          <a:prstGeom prst="rect">
            <a:avLst/>
          </a:prstGeom>
          <a:solidFill>
            <a:srgbClr val="FDF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Implementacija pilotov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E24243C5-71DD-4475-ACD6-7AA0E869C4DF}"/>
              </a:ext>
            </a:extLst>
          </p:cNvPr>
          <p:cNvSpPr/>
          <p:nvPr/>
        </p:nvSpPr>
        <p:spPr>
          <a:xfrm>
            <a:off x="7350919" y="2667594"/>
            <a:ext cx="1485900" cy="39350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  <a:latin typeface="Trebuchet MS" panose="020B0603020202020204" pitchFamily="34" charset="0"/>
              </a:rPr>
              <a:t>Implementacija zakonodaje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617ABCCD-C447-4B69-A2A5-C81F29BDE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229200"/>
            <a:ext cx="736445" cy="657135"/>
          </a:xfrm>
          <a:prstGeom prst="rect">
            <a:avLst/>
          </a:prstGeom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C7E7CCE5-CA9F-47A3-98CD-ADE44489C58D}"/>
              </a:ext>
            </a:extLst>
          </p:cNvPr>
          <p:cNvSpPr/>
          <p:nvPr/>
        </p:nvSpPr>
        <p:spPr>
          <a:xfrm>
            <a:off x="435769" y="1585912"/>
            <a:ext cx="150019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921D568-FE3F-4C29-8B9C-3A6EB39C8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4509120"/>
            <a:ext cx="829378" cy="720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5C18542-C0D4-42E5-B02B-CEF8DD4FE850}"/>
              </a:ext>
            </a:extLst>
          </p:cNvPr>
          <p:cNvSpPr txBox="1"/>
          <p:nvPr/>
        </p:nvSpPr>
        <p:spPr>
          <a:xfrm>
            <a:off x="4037449" y="35730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3F93F966-65C6-4AE5-B5ED-882D7FF3EEF1}"/>
              </a:ext>
            </a:extLst>
          </p:cNvPr>
          <p:cNvSpPr txBox="1"/>
          <p:nvPr/>
        </p:nvSpPr>
        <p:spPr>
          <a:xfrm>
            <a:off x="5364088" y="48691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002B55AB-607B-4905-A9C9-AA85160C9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927" y="3848002"/>
            <a:ext cx="627154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63A7B82-0AFE-4881-A6F9-878EE6D8A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876" y="5899579"/>
            <a:ext cx="1555492" cy="562791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189C992E-4370-4B66-838C-38021958D9D0}"/>
              </a:ext>
            </a:extLst>
          </p:cNvPr>
          <p:cNvSpPr/>
          <p:nvPr/>
        </p:nvSpPr>
        <p:spPr>
          <a:xfrm>
            <a:off x="8073189" y="5378116"/>
            <a:ext cx="1070811" cy="714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: zaokroženi vogali 15">
            <a:extLst>
              <a:ext uri="{FF2B5EF4-FFF2-40B4-BE49-F238E27FC236}">
                <a16:creationId xmlns:a16="http://schemas.microsoft.com/office/drawing/2014/main" id="{A016FD12-395F-4C99-86A4-43DC7DA5240B}"/>
              </a:ext>
            </a:extLst>
          </p:cNvPr>
          <p:cNvSpPr/>
          <p:nvPr/>
        </p:nvSpPr>
        <p:spPr>
          <a:xfrm>
            <a:off x="2984361" y="2558264"/>
            <a:ext cx="1587639" cy="5683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008863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otnik 21">
            <a:extLst>
              <a:ext uri="{FF2B5EF4-FFF2-40B4-BE49-F238E27FC236}">
                <a16:creationId xmlns:a16="http://schemas.microsoft.com/office/drawing/2014/main" id="{7236FF42-D570-47C5-A56A-C9C4F84838F7}"/>
              </a:ext>
            </a:extLst>
          </p:cNvPr>
          <p:cNvSpPr/>
          <p:nvPr/>
        </p:nvSpPr>
        <p:spPr>
          <a:xfrm>
            <a:off x="972609" y="384240"/>
            <a:ext cx="755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latin typeface="Trebuchet MS" panose="020B0603020202020204" pitchFamily="34" charset="0"/>
              </a:rPr>
              <a:t>Uporaba evropske denarnice za e-plačila – možnosti* </a:t>
            </a: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93FC70F1-F8F2-45AB-8CC4-19181C775A09}"/>
              </a:ext>
            </a:extLst>
          </p:cNvPr>
          <p:cNvSpPr/>
          <p:nvPr/>
        </p:nvSpPr>
        <p:spPr>
          <a:xfrm>
            <a:off x="687614" y="1549503"/>
            <a:ext cx="7917024" cy="333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solidFill>
                  <a:schemeClr val="tx1"/>
                </a:solidFill>
              </a:rPr>
              <a:t>Inicializacija/aktivacija denarnice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6042E5F5-713D-4A43-AA91-78290E5E0D48}"/>
              </a:ext>
            </a:extLst>
          </p:cNvPr>
          <p:cNvSpPr/>
          <p:nvPr/>
        </p:nvSpPr>
        <p:spPr>
          <a:xfrm>
            <a:off x="687614" y="3119348"/>
            <a:ext cx="7917024" cy="333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solidFill>
                  <a:schemeClr val="tx1"/>
                </a:solidFill>
              </a:rPr>
              <a:t>Uporaba za avtentikacijo/e-podpisovanje</a:t>
            </a: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D194FD84-A46D-457E-A86A-5487A9DEBB49}"/>
              </a:ext>
            </a:extLst>
          </p:cNvPr>
          <p:cNvSpPr/>
          <p:nvPr/>
        </p:nvSpPr>
        <p:spPr>
          <a:xfrm>
            <a:off x="190501" y="3026631"/>
            <a:ext cx="562138" cy="5027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5CC71C43-DCAD-4DF5-8B31-D274788A657E}"/>
              </a:ext>
            </a:extLst>
          </p:cNvPr>
          <p:cNvSpPr txBox="1"/>
          <p:nvPr/>
        </p:nvSpPr>
        <p:spPr>
          <a:xfrm>
            <a:off x="549510" y="1979200"/>
            <a:ext cx="3943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obvezni identifikacijski podatki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obvezni atributi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kvalificirano digitalno potrdilo za e-podpis</a:t>
            </a:r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720FC3D3-C2DD-4ECE-AE65-A9B30C9733EE}"/>
              </a:ext>
            </a:extLst>
          </p:cNvPr>
          <p:cNvSpPr/>
          <p:nvPr/>
        </p:nvSpPr>
        <p:spPr>
          <a:xfrm>
            <a:off x="687614" y="4397868"/>
            <a:ext cx="7917024" cy="333375"/>
          </a:xfrm>
          <a:prstGeom prst="rect">
            <a:avLst/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solidFill>
                  <a:schemeClr val="bg1"/>
                </a:solidFill>
              </a:rPr>
              <a:t>Dodajanje plačilnih „sredstev“</a:t>
            </a:r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EFD7C811-362C-4A5F-A85B-C28DE5BFFE4D}"/>
              </a:ext>
            </a:extLst>
          </p:cNvPr>
          <p:cNvSpPr/>
          <p:nvPr/>
        </p:nvSpPr>
        <p:spPr>
          <a:xfrm>
            <a:off x="190501" y="4284118"/>
            <a:ext cx="585230" cy="576302"/>
          </a:xfrm>
          <a:prstGeom prst="ellipse">
            <a:avLst/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1a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EE2220D8-E96D-4A43-90F4-9E1D0436FAB4}"/>
              </a:ext>
            </a:extLst>
          </p:cNvPr>
          <p:cNvSpPr txBox="1"/>
          <p:nvPr/>
        </p:nvSpPr>
        <p:spPr>
          <a:xfrm>
            <a:off x="466438" y="4860420"/>
            <a:ext cx="2951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/>
              <a:t>številka računa, plačilne kartice, …</a:t>
            </a: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06292136-7014-45DD-B7B8-59426E08E508}"/>
              </a:ext>
            </a:extLst>
          </p:cNvPr>
          <p:cNvSpPr/>
          <p:nvPr/>
        </p:nvSpPr>
        <p:spPr>
          <a:xfrm>
            <a:off x="687614" y="5701368"/>
            <a:ext cx="7917024" cy="333375"/>
          </a:xfrm>
          <a:prstGeom prst="rect">
            <a:avLst/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solidFill>
                  <a:schemeClr val="bg1"/>
                </a:solidFill>
              </a:rPr>
              <a:t>Izvedba plačil</a:t>
            </a:r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328EBE3B-B8A7-4DBE-9BBC-F1F040E32995}"/>
              </a:ext>
            </a:extLst>
          </p:cNvPr>
          <p:cNvSpPr/>
          <p:nvPr/>
        </p:nvSpPr>
        <p:spPr>
          <a:xfrm>
            <a:off x="190501" y="5587618"/>
            <a:ext cx="585230" cy="576302"/>
          </a:xfrm>
          <a:prstGeom prst="ellipse">
            <a:avLst/>
          </a:prstGeom>
          <a:solidFill>
            <a:srgbClr val="529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2a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08550F27-B58A-43BA-AE21-0336CFF2FCDF}"/>
              </a:ext>
            </a:extLst>
          </p:cNvPr>
          <p:cNvSpPr txBox="1"/>
          <p:nvPr/>
        </p:nvSpPr>
        <p:spPr>
          <a:xfrm>
            <a:off x="466438" y="6163920"/>
            <a:ext cx="2951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/>
              <a:t>številka računa, plačilne kartice, …</a:t>
            </a:r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id="{2996702E-6441-4A59-8037-25409007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095" y="1393948"/>
            <a:ext cx="905385" cy="1725400"/>
          </a:xfrm>
          <a:prstGeom prst="rect">
            <a:avLst/>
          </a:prstGeom>
        </p:spPr>
      </p:pic>
      <p:sp>
        <p:nvSpPr>
          <p:cNvPr id="38" name="Elipsa 37">
            <a:extLst>
              <a:ext uri="{FF2B5EF4-FFF2-40B4-BE49-F238E27FC236}">
                <a16:creationId xmlns:a16="http://schemas.microsoft.com/office/drawing/2014/main" id="{7F1B6A71-7518-4790-BD60-A22F8535E5B5}"/>
              </a:ext>
            </a:extLst>
          </p:cNvPr>
          <p:cNvSpPr/>
          <p:nvPr/>
        </p:nvSpPr>
        <p:spPr>
          <a:xfrm>
            <a:off x="190501" y="1457858"/>
            <a:ext cx="562138" cy="5027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0" name="Slika 39">
            <a:extLst>
              <a:ext uri="{FF2B5EF4-FFF2-40B4-BE49-F238E27FC236}">
                <a16:creationId xmlns:a16="http://schemas.microsoft.com/office/drawing/2014/main" id="{CE7B1F4B-F087-4EF0-8064-3C7216FF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13" y="4860420"/>
            <a:ext cx="768761" cy="788223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6C58779F-332C-4182-96E3-39122E4721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4425" y="4860420"/>
            <a:ext cx="632643" cy="645553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E84A77E-9948-485E-AF2C-5C62E519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13" y="2279497"/>
            <a:ext cx="681971" cy="6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Can 32">
            <a:extLst>
              <a:ext uri="{FF2B5EF4-FFF2-40B4-BE49-F238E27FC236}">
                <a16:creationId xmlns:a16="http://schemas.microsoft.com/office/drawing/2014/main" id="{48AFC207-C117-4D3E-8AA7-ABCB12F3BA42}"/>
              </a:ext>
            </a:extLst>
          </p:cNvPr>
          <p:cNvSpPr/>
          <p:nvPr/>
        </p:nvSpPr>
        <p:spPr>
          <a:xfrm>
            <a:off x="5774425" y="2353630"/>
            <a:ext cx="547627" cy="505629"/>
          </a:xfrm>
          <a:prstGeom prst="can">
            <a:avLst>
              <a:gd name="adj" fmla="val 18822"/>
            </a:avLst>
          </a:prstGeom>
          <a:solidFill>
            <a:srgbClr val="3D7B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Pravokotnik 45">
            <a:extLst>
              <a:ext uri="{FF2B5EF4-FFF2-40B4-BE49-F238E27FC236}">
                <a16:creationId xmlns:a16="http://schemas.microsoft.com/office/drawing/2014/main" id="{7124E2C1-4AE9-4500-BB79-19D8C487FF4B}"/>
              </a:ext>
            </a:extLst>
          </p:cNvPr>
          <p:cNvSpPr/>
          <p:nvPr/>
        </p:nvSpPr>
        <p:spPr>
          <a:xfrm>
            <a:off x="6977400" y="1930770"/>
            <a:ext cx="776941" cy="836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700" dirty="0">
                <a:solidFill>
                  <a:schemeClr val="tx1"/>
                </a:solidFill>
              </a:rPr>
              <a:t>Obvezni: naslov, starost, spol, podatki o podjetju in finančni podatki itd. 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E79938CB-3B32-4FFF-BA62-56BD8DC501F8}"/>
              </a:ext>
            </a:extLst>
          </p:cNvPr>
          <p:cNvSpPr txBox="1"/>
          <p:nvPr/>
        </p:nvSpPr>
        <p:spPr>
          <a:xfrm>
            <a:off x="549510" y="3529423"/>
            <a:ext cx="577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uporaba za močno avtentikacijo v javnem in zasebnem sektorju </a:t>
            </a:r>
          </a:p>
        </p:txBody>
      </p:sp>
      <p:pic>
        <p:nvPicPr>
          <p:cNvPr id="50" name="Slika 49">
            <a:extLst>
              <a:ext uri="{FF2B5EF4-FFF2-40B4-BE49-F238E27FC236}">
                <a16:creationId xmlns:a16="http://schemas.microsoft.com/office/drawing/2014/main" id="{CE8D5830-B811-490B-8819-D5E3EE1C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00" y="3975968"/>
            <a:ext cx="905385" cy="1725400"/>
          </a:xfrm>
          <a:prstGeom prst="rect">
            <a:avLst/>
          </a:prstGeom>
        </p:spPr>
      </p:pic>
      <p:cxnSp>
        <p:nvCxnSpPr>
          <p:cNvPr id="53" name="Raven puščični povezovalnik 52">
            <a:extLst>
              <a:ext uri="{FF2B5EF4-FFF2-40B4-BE49-F238E27FC236}">
                <a16:creationId xmlns:a16="http://schemas.microsoft.com/office/drawing/2014/main" id="{410AA66A-E950-4679-BF31-9D49B2B68919}"/>
              </a:ext>
            </a:extLst>
          </p:cNvPr>
          <p:cNvCxnSpPr>
            <a:stCxn id="44" idx="4"/>
            <a:endCxn id="46" idx="1"/>
          </p:cNvCxnSpPr>
          <p:nvPr/>
        </p:nvCxnSpPr>
        <p:spPr>
          <a:xfrm flipV="1">
            <a:off x="6322052" y="2348938"/>
            <a:ext cx="655348" cy="257507"/>
          </a:xfrm>
          <a:prstGeom prst="straightConnector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Raven puščični povezovalnik 53">
            <a:extLst>
              <a:ext uri="{FF2B5EF4-FFF2-40B4-BE49-F238E27FC236}">
                <a16:creationId xmlns:a16="http://schemas.microsoft.com/office/drawing/2014/main" id="{9F9A7790-BF99-4E2A-B1FD-F4F09F6A628F}"/>
              </a:ext>
            </a:extLst>
          </p:cNvPr>
          <p:cNvCxnSpPr>
            <a:cxnSpLocks/>
          </p:cNvCxnSpPr>
          <p:nvPr/>
        </p:nvCxnSpPr>
        <p:spPr>
          <a:xfrm>
            <a:off x="6407068" y="5168197"/>
            <a:ext cx="655348" cy="135323"/>
          </a:xfrm>
          <a:prstGeom prst="straightConnector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466CE249-659D-4517-861B-C114A87EB671}"/>
              </a:ext>
            </a:extLst>
          </p:cNvPr>
          <p:cNvSpPr txBox="1"/>
          <p:nvPr/>
        </p:nvSpPr>
        <p:spPr>
          <a:xfrm>
            <a:off x="5355770" y="6337509"/>
            <a:ext cx="3788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>
                    <a:lumMod val="65000"/>
                  </a:schemeClr>
                </a:solidFill>
              </a:rPr>
              <a:t>Vir: https://ec.europa.eu/digital-building-blocks/wikis/pages/viewpage.action?pageId=437584915&amp;preview=/437584915/607782220/EUDIW-UC%20Payment-eIDAS%20Expert%20Group%2021%2007%202022.pptx</a:t>
            </a:r>
          </a:p>
        </p:txBody>
      </p:sp>
    </p:spTree>
    <p:extLst>
      <p:ext uri="{BB962C8B-B14F-4D97-AF65-F5344CB8AC3E}">
        <p14:creationId xmlns:p14="http://schemas.microsoft.com/office/powerpoint/2010/main" val="312964782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29A72D4-41CC-415D-B2E2-B43CB104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67" y="1253286"/>
            <a:ext cx="4355477" cy="43235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E988C8-D781-4163-9D1A-9F82C6F9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2" y="1253286"/>
            <a:ext cx="3114675" cy="59055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C88C44D-7E8F-402A-B19B-7ADDCEFA4092}"/>
              </a:ext>
            </a:extLst>
          </p:cNvPr>
          <p:cNvSpPr txBox="1"/>
          <p:nvPr/>
        </p:nvSpPr>
        <p:spPr>
          <a:xfrm>
            <a:off x="363930" y="17674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https://www.nobidconsortium.com/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F20395F-46A3-4F91-A954-B64A0688A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13" y="2441717"/>
            <a:ext cx="3016026" cy="279800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82974D0-CBBD-4F5B-A649-A4A6E6DC5275}"/>
              </a:ext>
            </a:extLst>
          </p:cNvPr>
          <p:cNvSpPr txBox="1"/>
          <p:nvPr/>
        </p:nvSpPr>
        <p:spPr>
          <a:xfrm flipH="1">
            <a:off x="443199" y="5871516"/>
            <a:ext cx="831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Opomba: Prijavljen pilotni projekt za razpis Evropske komisije: NO, DK, IS, LV, DE, IT </a:t>
            </a:r>
            <a:br>
              <a:rPr lang="sl-SI" i="1" dirty="0"/>
            </a:br>
            <a:r>
              <a:rPr lang="sl-SI" i="1" dirty="0"/>
              <a:t>		Rezultati bodo predvidoma v Q1 2023.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5C5C0F17-D507-4866-B988-6E1DEDB684FF}"/>
              </a:ext>
            </a:extLst>
          </p:cNvPr>
          <p:cNvSpPr/>
          <p:nvPr/>
        </p:nvSpPr>
        <p:spPr>
          <a:xfrm>
            <a:off x="1512539" y="394122"/>
            <a:ext cx="5928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latin typeface="Trebuchet MS" panose="020B0603020202020204" pitchFamily="34" charset="0"/>
              </a:rPr>
              <a:t>Primer: Pilotni projekt NOBID za e-plačila</a:t>
            </a:r>
          </a:p>
        </p:txBody>
      </p:sp>
    </p:spTree>
    <p:extLst>
      <p:ext uri="{BB962C8B-B14F-4D97-AF65-F5344CB8AC3E}">
        <p14:creationId xmlns:p14="http://schemas.microsoft.com/office/powerpoint/2010/main" val="428187810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773ED31-11E3-4FBB-A2FE-3CF492B46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600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sz="135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009335E-5450-4412-B18A-91098648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1212"/>
            <a:ext cx="3767057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9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3593306" algn="l"/>
              </a:tabLst>
            </a:pPr>
            <a:r>
              <a:rPr lang="en-GB" altLang="sl-SI" sz="825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endParaRPr lang="en-GB" altLang="sl-SI" sz="135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AD7CF05-DFD2-4E41-BBFB-F0AD2B25CB86}"/>
              </a:ext>
            </a:extLst>
          </p:cNvPr>
          <p:cNvSpPr txBox="1"/>
          <p:nvPr/>
        </p:nvSpPr>
        <p:spPr>
          <a:xfrm>
            <a:off x="511950" y="2605244"/>
            <a:ext cx="9083043" cy="364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sl-SI" altLang="en-US" sz="2400" dirty="0">
                <a:solidFill>
                  <a:srgbClr val="529DBA"/>
                </a:solidFill>
                <a:latin typeface="Trebuchet MS" panose="020B0603020202020204" pitchFamily="34" charset="0"/>
              </a:rPr>
              <a:t>Ministrstvo za javno upravo</a:t>
            </a:r>
          </a:p>
          <a:p>
            <a:pPr>
              <a:lnSpc>
                <a:spcPts val="3500"/>
              </a:lnSpc>
            </a:pPr>
            <a:r>
              <a:rPr lang="sl-SI" altLang="en-US" sz="2400" dirty="0">
                <a:solidFill>
                  <a:srgbClr val="529DBA"/>
                </a:solidFill>
                <a:latin typeface="Trebuchet MS" panose="020B0603020202020204" pitchFamily="34" charset="0"/>
              </a:rPr>
              <a:t>Direktorat za informatiko</a:t>
            </a:r>
          </a:p>
          <a:p>
            <a:pPr>
              <a:lnSpc>
                <a:spcPts val="3500"/>
              </a:lnSpc>
            </a:pPr>
            <a:endParaRPr lang="sl-SI" altLang="en-US" sz="2400" i="1" dirty="0">
              <a:solidFill>
                <a:srgbClr val="529DBA"/>
              </a:solidFill>
              <a:latin typeface="Trebuchet MS" panose="020B0603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sl-SI" altLang="en-US" sz="2400" i="1" dirty="0">
                <a:solidFill>
                  <a:srgbClr val="529DBA"/>
                </a:solidFill>
                <a:latin typeface="Trebuchet MS" panose="020B0603020202020204" pitchFamily="34" charset="0"/>
              </a:rPr>
              <a:t>Mag. Aleš Pelan 						</a:t>
            </a:r>
          </a:p>
          <a:p>
            <a:pPr>
              <a:lnSpc>
                <a:spcPts val="3500"/>
              </a:lnSpc>
            </a:pPr>
            <a:r>
              <a:rPr lang="sl-SI" altLang="en-US" sz="2400" i="1" dirty="0">
                <a:solidFill>
                  <a:srgbClr val="529DBA"/>
                </a:solidFill>
                <a:latin typeface="Trebuchet MS" panose="020B0603020202020204" pitchFamily="34" charset="0"/>
              </a:rPr>
              <a:t>E: ales.pelan@gov.si</a:t>
            </a:r>
          </a:p>
          <a:p>
            <a:pPr>
              <a:lnSpc>
                <a:spcPts val="3500"/>
              </a:lnSpc>
            </a:pPr>
            <a:endParaRPr lang="sl-SI" altLang="en-US" sz="2400" i="1" dirty="0">
              <a:solidFill>
                <a:srgbClr val="529DBA"/>
              </a:solidFill>
              <a:latin typeface="Trebuchet MS" panose="020B0603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sl-SI" altLang="en-US" sz="2400" i="1" dirty="0">
                <a:solidFill>
                  <a:srgbClr val="529DBA"/>
                </a:solidFill>
                <a:latin typeface="Trebuchet MS" panose="020B0603020202020204" pitchFamily="34" charset="0"/>
              </a:rPr>
              <a:t>Dr. Alenka Žužek Nemec</a:t>
            </a:r>
          </a:p>
          <a:p>
            <a:pPr>
              <a:lnSpc>
                <a:spcPts val="3500"/>
              </a:lnSpc>
            </a:pPr>
            <a:r>
              <a:rPr lang="sl-SI" altLang="en-US" sz="2400" i="1" dirty="0">
                <a:solidFill>
                  <a:srgbClr val="529DBA"/>
                </a:solidFill>
                <a:latin typeface="Trebuchet MS" panose="020B0603020202020204" pitchFamily="34" charset="0"/>
              </a:rPr>
              <a:t>E: alenka.zuzek@gov.si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D1B7F9F8-72EE-4476-AC23-8051DFF0F9B9}"/>
              </a:ext>
            </a:extLst>
          </p:cNvPr>
          <p:cNvSpPr/>
          <p:nvPr/>
        </p:nvSpPr>
        <p:spPr>
          <a:xfrm>
            <a:off x="436728" y="624145"/>
            <a:ext cx="384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rgbClr val="529DBA"/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Hvala za pozornost!</a:t>
            </a:r>
            <a:endParaRPr lang="en-US" sz="4400" b="1" dirty="0">
              <a:solidFill>
                <a:srgbClr val="529DBA"/>
              </a:solidFill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E450A57-91BD-4DB1-8BA5-9AF3A1884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759" y="887510"/>
            <a:ext cx="4248879" cy="459714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12B8EF5-81DD-4319-B346-6A84B72A5B52}"/>
              </a:ext>
            </a:extLst>
          </p:cNvPr>
          <p:cNvSpPr txBox="1"/>
          <p:nvPr/>
        </p:nvSpPr>
        <p:spPr>
          <a:xfrm>
            <a:off x="6406424" y="5513967"/>
            <a:ext cx="4451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i="1" dirty="0">
                <a:solidFill>
                  <a:schemeClr val="bg1">
                    <a:lumMod val="75000"/>
                  </a:schemeClr>
                </a:solidFill>
              </a:rPr>
              <a:t>* Peter Kustor, „CIO meeting“, 23. 11. 2022</a:t>
            </a:r>
          </a:p>
        </p:txBody>
      </p:sp>
    </p:spTree>
    <p:extLst>
      <p:ext uri="{BB962C8B-B14F-4D97-AF65-F5344CB8AC3E}">
        <p14:creationId xmlns:p14="http://schemas.microsoft.com/office/powerpoint/2010/main" val="270271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E3CC-0AA3-A04F-BFE3-1F7F6490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86" y="3735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latin typeface="Trebuchet MS" panose="020B0603020202020204" pitchFamily="34" charset="0"/>
              </a:rPr>
              <a:t>Nova osebna izkaznica RS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222C-0EA8-8141-9EE0-F1343CC7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69" y="1854125"/>
            <a:ext cx="8345229" cy="47593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Osebna izkaznica:</a:t>
            </a:r>
          </a:p>
          <a:p>
            <a:pPr marL="800100" lvl="2" indent="-342900" defTabSz="457200">
              <a:lnSpc>
                <a:spcPct val="110000"/>
              </a:lnSpc>
            </a:pPr>
            <a:r>
              <a:rPr lang="sl-SI" sz="1800" dirty="0">
                <a:latin typeface="Trebuchet MS" panose="020B0603020202020204" pitchFamily="34" charset="0"/>
              </a:rPr>
              <a:t>D</a:t>
            </a:r>
            <a:r>
              <a:rPr lang="en-US" sz="1800" dirty="0" err="1">
                <a:latin typeface="Trebuchet MS" panose="020B0603020202020204" pitchFamily="34" charset="0"/>
              </a:rPr>
              <a:t>okument</a:t>
            </a:r>
            <a:r>
              <a:rPr lang="en-US" sz="1800" dirty="0">
                <a:latin typeface="Trebuchet MS" panose="020B0603020202020204" pitchFamily="34" charset="0"/>
              </a:rPr>
              <a:t> za </a:t>
            </a:r>
            <a:r>
              <a:rPr lang="en-US" sz="1800" dirty="0" err="1">
                <a:latin typeface="Trebuchet MS" panose="020B0603020202020204" pitchFamily="34" charset="0"/>
              </a:rPr>
              <a:t>izkazovanje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istovetnosti</a:t>
            </a:r>
            <a:r>
              <a:rPr lang="sl-SI" sz="1800" dirty="0">
                <a:latin typeface="Trebuchet MS" panose="020B0603020202020204" pitchFamily="34" charset="0"/>
              </a:rPr>
              <a:t> in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državljanstva</a:t>
            </a:r>
            <a:r>
              <a:rPr lang="en-US" sz="1800" dirty="0">
                <a:latin typeface="Trebuchet MS" panose="020B0603020202020204" pitchFamily="34" charset="0"/>
              </a:rPr>
              <a:t>, </a:t>
            </a:r>
            <a:r>
              <a:rPr lang="sl-SI" sz="1800" dirty="0">
                <a:latin typeface="Trebuchet MS" panose="020B0603020202020204" pitchFamily="34" charset="0"/>
              </a:rPr>
              <a:t>potovalni dokument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Biometrična osebna izkaznica:</a:t>
            </a:r>
          </a:p>
          <a:p>
            <a:pPr marL="800100" lvl="2" indent="-342900" defTabSz="457200">
              <a:lnSpc>
                <a:spcPct val="110000"/>
              </a:lnSpc>
            </a:pPr>
            <a:r>
              <a:rPr lang="sl-SI" sz="1800" dirty="0">
                <a:latin typeface="Trebuchet MS" panose="020B0603020202020204" pitchFamily="34" charset="0"/>
              </a:rPr>
              <a:t>Podoba obraza in prstni odtis na brezkontaktnem čipu</a:t>
            </a:r>
          </a:p>
          <a:p>
            <a:pPr marL="800100" lvl="2" indent="-342900" defTabSz="457200">
              <a:lnSpc>
                <a:spcPct val="110000"/>
              </a:lnSpc>
            </a:pPr>
            <a:r>
              <a:rPr lang="sl-SI" sz="1800" dirty="0">
                <a:latin typeface="Trebuchet MS" panose="020B0603020202020204" pitchFamily="34" charset="0"/>
              </a:rPr>
              <a:t>Elektronsko podpisani podatki, varovan dostop do prstnega odtisa</a:t>
            </a:r>
          </a:p>
          <a:p>
            <a:pPr marL="800100" lvl="2" indent="-342900" defTabSz="457200">
              <a:lnSpc>
                <a:spcPct val="110000"/>
              </a:lnSpc>
            </a:pPr>
            <a:r>
              <a:rPr lang="sl-SI" sz="1800" dirty="0">
                <a:latin typeface="Trebuchet MS" panose="020B0603020202020204" pitchFamily="34" charset="0"/>
              </a:rPr>
              <a:t>Tehnične specifikacije v Sklepu Komisije C(2018)776716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Elektronska osebna izkaznica:</a:t>
            </a:r>
          </a:p>
          <a:p>
            <a:pPr marL="800100" lvl="2" indent="-342900" defTabSz="457200">
              <a:lnSpc>
                <a:spcPct val="110000"/>
              </a:lnSpc>
            </a:pPr>
            <a:r>
              <a:rPr lang="sl-SI" sz="1800" dirty="0">
                <a:latin typeface="Trebuchet MS" panose="020B0603020202020204" pitchFamily="34" charset="0"/>
              </a:rPr>
              <a:t>S</a:t>
            </a:r>
            <a:r>
              <a:rPr lang="en-US" sz="1800" dirty="0" err="1">
                <a:latin typeface="Trebuchet MS" panose="020B0603020202020204" pitchFamily="34" charset="0"/>
              </a:rPr>
              <a:t>redstv</a:t>
            </a:r>
            <a:r>
              <a:rPr lang="sl-SI" sz="1800" dirty="0">
                <a:latin typeface="Trebuchet MS" panose="020B0603020202020204" pitchFamily="34" charset="0"/>
              </a:rPr>
              <a:t>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elektronske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identifikacije</a:t>
            </a:r>
            <a:r>
              <a:rPr lang="sl-SI" sz="1800" dirty="0">
                <a:latin typeface="Trebuchet MS" panose="020B0603020202020204" pitchFamily="34" charset="0"/>
              </a:rPr>
              <a:t> </a:t>
            </a:r>
          </a:p>
          <a:p>
            <a:pPr marL="800100" lvl="2" indent="-342900" defTabSz="457200">
              <a:lnSpc>
                <a:spcPct val="110000"/>
              </a:lnSpc>
            </a:pPr>
            <a:r>
              <a:rPr lang="sl-SI" sz="1800" dirty="0">
                <a:latin typeface="Trebuchet MS" panose="020B0603020202020204" pitchFamily="34" charset="0"/>
              </a:rPr>
              <a:t>K</a:t>
            </a:r>
            <a:r>
              <a:rPr lang="en-US" sz="1800" dirty="0" err="1">
                <a:latin typeface="Trebuchet MS" panose="020B0603020202020204" pitchFamily="34" charset="0"/>
              </a:rPr>
              <a:t>valificirano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potrdilo</a:t>
            </a:r>
            <a:r>
              <a:rPr lang="en-US" sz="1800" dirty="0">
                <a:latin typeface="Trebuchet MS" panose="020B0603020202020204" pitchFamily="34" charset="0"/>
              </a:rPr>
              <a:t> za </a:t>
            </a:r>
            <a:r>
              <a:rPr lang="en-US" sz="1800" dirty="0" err="1">
                <a:latin typeface="Trebuchet MS" panose="020B0603020202020204" pitchFamily="34" charset="0"/>
              </a:rPr>
              <a:t>elektronski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</a:rPr>
              <a:t>podpi</a:t>
            </a:r>
            <a:r>
              <a:rPr lang="sl-SI" sz="1800" dirty="0">
                <a:latin typeface="Trebuchet MS" panose="020B0603020202020204" pitchFamily="34" charset="0"/>
              </a:rPr>
              <a:t>s</a:t>
            </a:r>
          </a:p>
          <a:p>
            <a:pPr marL="800100" lvl="2" indent="-342900" defTabSz="457200">
              <a:lnSpc>
                <a:spcPct val="110000"/>
              </a:lnSpc>
            </a:pPr>
            <a:r>
              <a:rPr lang="sl-SI" sz="1800" dirty="0">
                <a:latin typeface="Trebuchet MS" panose="020B0603020202020204" pitchFamily="34" charset="0"/>
              </a:rPr>
              <a:t>V skladu s predpisi RS</a:t>
            </a:r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0763E84-72B8-0847-86A2-0EA543F3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14878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/>
            </a:r>
            <a:b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</a:b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9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1CE0-6A75-5E43-8618-F3C4FA55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89" y="487659"/>
            <a:ext cx="8506083" cy="5183039"/>
          </a:xfrm>
        </p:spPr>
        <p:txBody>
          <a:bodyPr>
            <a:normAutofit/>
          </a:bodyPr>
          <a:lstStyle/>
          <a:p>
            <a:pPr marL="342900" indent="-342900" algn="ctr" defTabSz="457200">
              <a:spcBef>
                <a:spcPct val="20000"/>
              </a:spcBef>
              <a:buClr>
                <a:srgbClr val="17375E"/>
              </a:buClr>
              <a:buNone/>
              <a:tabLst>
                <a:tab pos="6638925" algn="l"/>
              </a:tabLst>
            </a:pPr>
            <a:r>
              <a:rPr lang="sl-SI" sz="3200" dirty="0">
                <a:latin typeface="Trebuchet MS" panose="020B0603020202020204" pitchFamily="34" charset="0"/>
              </a:rPr>
              <a:t>Elektronska osebna izkaznica</a:t>
            </a:r>
          </a:p>
          <a:p>
            <a:pPr marL="0" indent="0">
              <a:buNone/>
            </a:pPr>
            <a:endParaRPr lang="sl-SI" dirty="0"/>
          </a:p>
          <a:p>
            <a:endParaRPr lang="sl-SI" b="1" dirty="0">
              <a:solidFill>
                <a:srgbClr val="75A5A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Calibri Light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795F8-92DA-47F0-9817-8F58DF372A7E}"/>
              </a:ext>
            </a:extLst>
          </p:cNvPr>
          <p:cNvSpPr txBox="1">
            <a:spLocks/>
          </p:cNvSpPr>
          <p:nvPr/>
        </p:nvSpPr>
        <p:spPr>
          <a:xfrm>
            <a:off x="318958" y="1790128"/>
            <a:ext cx="8506083" cy="484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1800" dirty="0">
                <a:latin typeface="Trebuchet MS" panose="020B0603020202020204" pitchFamily="34" charset="0"/>
              </a:rPr>
              <a:t>V obliki treh </a:t>
            </a:r>
            <a:r>
              <a:rPr lang="sl-SI" sz="1800" b="1" dirty="0">
                <a:solidFill>
                  <a:srgbClr val="75A5A6"/>
                </a:solidFill>
                <a:latin typeface="Trebuchet MS" panose="020B0603020202020204" pitchFamily="34" charset="0"/>
              </a:rPr>
              <a:t>digitalnih potrdil</a:t>
            </a:r>
            <a:r>
              <a:rPr lang="sl-SI" sz="1800" dirty="0">
                <a:latin typeface="Trebuchet MS" panose="020B0603020202020204" pitchFamily="34" charset="0"/>
              </a:rPr>
              <a:t>, shranjenih na čipu osebne izkaznice.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l-SI" sz="1800" dirty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1800" dirty="0">
                <a:latin typeface="Trebuchet MS" panose="020B0603020202020204" pitchFamily="34" charset="0"/>
              </a:rPr>
              <a:t>Uporaba </a:t>
            </a:r>
            <a:r>
              <a:rPr lang="sl-SI" sz="1800" b="1" dirty="0">
                <a:solidFill>
                  <a:srgbClr val="75A5A6"/>
                </a:solidFill>
                <a:latin typeface="Trebuchet MS" panose="020B0603020202020204" pitchFamily="34" charset="0"/>
              </a:rPr>
              <a:t>varnostnih mehanizmov </a:t>
            </a:r>
            <a:r>
              <a:rPr lang="sl-SI" sz="1800" dirty="0">
                <a:latin typeface="Trebuchet MS" panose="020B0603020202020204" pitchFamily="34" charset="0"/>
              </a:rPr>
              <a:t>(razen pri sredstvu e-identifikacije nizke ravni zanesljivosti):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Trebuchet MS" panose="020B0603020202020204" pitchFamily="34" charset="0"/>
              </a:rPr>
              <a:t>začetno geslo,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Trebuchet MS" panose="020B0603020202020204" pitchFamily="34" charset="0"/>
              </a:rPr>
              <a:t>uporabniško geslo (koda PIN),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Trebuchet MS" panose="020B0603020202020204" pitchFamily="34" charset="0"/>
              </a:rPr>
              <a:t>koda za ponastavitev uporabniškega gesla (koda PUK),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Trebuchet MS" panose="020B0603020202020204" pitchFamily="34" charset="0"/>
              </a:rPr>
              <a:t>aktivacija: določitev uporabniškega gesla.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sl-SI" sz="1800" dirty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1800" dirty="0">
                <a:latin typeface="Trebuchet MS" panose="020B0603020202020204" pitchFamily="34" charset="0"/>
              </a:rPr>
              <a:t>Pogoji</a:t>
            </a:r>
            <a:r>
              <a:rPr lang="sl-SI" sz="1800" b="1" dirty="0">
                <a:solidFill>
                  <a:srgbClr val="75A5A6"/>
                </a:solidFill>
                <a:latin typeface="Trebuchet MS" panose="020B0603020202020204" pitchFamily="34" charset="0"/>
              </a:rPr>
              <a:t> uporabe </a:t>
            </a:r>
            <a:r>
              <a:rPr lang="sl-SI" sz="1800" dirty="0">
                <a:latin typeface="Trebuchet MS" panose="020B0603020202020204" pitchFamily="34" charset="0"/>
              </a:rPr>
              <a:t>in postopki </a:t>
            </a:r>
            <a:r>
              <a:rPr lang="sl-SI" sz="1800" b="1" dirty="0">
                <a:solidFill>
                  <a:srgbClr val="75A5A6"/>
                </a:solidFill>
                <a:latin typeface="Trebuchet MS" panose="020B0603020202020204" pitchFamily="34" charset="0"/>
              </a:rPr>
              <a:t>upravljanja: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Trebuchet MS" panose="020B0603020202020204" pitchFamily="34" charset="0"/>
              </a:rPr>
              <a:t>kot pri osebni izkaznici,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Trebuchet MS" panose="020B0603020202020204" pitchFamily="34" charset="0"/>
              </a:rPr>
              <a:t>državljani nad 12 let,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sl-SI" sz="1600" dirty="0">
                <a:latin typeface="Trebuchet MS" panose="020B0603020202020204" pitchFamily="34" charset="0"/>
              </a:rPr>
              <a:t>veljavnost </a:t>
            </a:r>
            <a:r>
              <a:rPr lang="sl-SI" sz="1800" dirty="0">
                <a:latin typeface="Trebuchet MS" panose="020B0603020202020204" pitchFamily="34" charset="0"/>
              </a:rPr>
              <a:t>največ</a:t>
            </a:r>
            <a:r>
              <a:rPr lang="sl-SI" sz="1600" dirty="0">
                <a:latin typeface="Trebuchet MS" panose="020B0603020202020204" pitchFamily="34" charset="0"/>
              </a:rPr>
              <a:t> 10 let.</a:t>
            </a:r>
            <a:endParaRPr lang="pl-PL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7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603E-0CBE-D44B-B706-7D223B58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85442"/>
            <a:ext cx="7886700" cy="1325563"/>
          </a:xfrm>
        </p:spPr>
        <p:txBody>
          <a:bodyPr>
            <a:normAutofit/>
          </a:bodyPr>
          <a:lstStyle/>
          <a:p>
            <a:pPr algn="ctr" eaLnBrk="0" hangingPunct="0"/>
            <a: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  <a:t>Uporaba:</a:t>
            </a:r>
            <a:b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  <a:t>kvalificirani e-podpis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1CE0-6A75-5E43-8618-F3C4FA55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8" y="2143895"/>
            <a:ext cx="8506083" cy="5183039"/>
          </a:xfrm>
        </p:spPr>
        <p:txBody>
          <a:bodyPr>
            <a:normAutofit/>
          </a:bodyPr>
          <a:lstStyle/>
          <a:p>
            <a:pPr lvl="1"/>
            <a:endParaRPr lang="sl-SI" sz="2200" dirty="0">
              <a:latin typeface="+mj-lt"/>
            </a:endParaRPr>
          </a:p>
          <a:p>
            <a:pPr marL="457200" lvl="1" indent="0">
              <a:buNone/>
            </a:pPr>
            <a:r>
              <a:rPr lang="pl-PL" sz="2200" dirty="0">
                <a:latin typeface="Trebuchet MS" panose="020B0603020202020204" pitchFamily="34" charset="0"/>
              </a:rPr>
              <a:t>Z uporabo namenske</a:t>
            </a:r>
            <a:r>
              <a:rPr lang="pl-PL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 programske opreme in kvalificiranega potrdila za e-podpis</a:t>
            </a:r>
            <a:endParaRPr lang="pl-PL" sz="2200" dirty="0">
              <a:latin typeface="Trebuchet MS" panose="020B0603020202020204" pitchFamily="34" charset="0"/>
            </a:endParaRPr>
          </a:p>
          <a:p>
            <a:pPr lvl="1"/>
            <a:endParaRPr lang="pl-PL" sz="22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r>
              <a:rPr lang="pl-PL" sz="2200" dirty="0">
                <a:latin typeface="Trebuchet MS" panose="020B0603020202020204" pitchFamily="34" charset="0"/>
              </a:rPr>
              <a:t>Z uporabo </a:t>
            </a:r>
            <a:r>
              <a:rPr lang="pl-PL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storitve za oddaljeni e-podpis in sredstva visoke ravni</a:t>
            </a:r>
            <a:r>
              <a:rPr lang="pl-PL" sz="2200" dirty="0">
                <a:latin typeface="Trebuchet MS" panose="020B0603020202020204" pitchFamily="34" charset="0"/>
              </a:rPr>
              <a:t> zanesljivosti</a:t>
            </a:r>
          </a:p>
          <a:p>
            <a:pPr marL="457200" lvl="1" indent="0">
              <a:buNone/>
            </a:pPr>
            <a:endParaRPr lang="pl-PL" sz="22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r>
              <a:rPr lang="pl-PL" sz="2200" dirty="0">
                <a:latin typeface="Trebuchet MS" panose="020B0603020202020204" pitchFamily="34" charset="0"/>
              </a:rPr>
              <a:t>* Možna uporaba tudi za </a:t>
            </a:r>
            <a:r>
              <a:rPr lang="pl-PL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potrjevanje transakcij</a:t>
            </a:r>
            <a:endParaRPr lang="sl-SI" sz="2200" b="1" dirty="0">
              <a:solidFill>
                <a:srgbClr val="75A5A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4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603E-0CBE-D44B-B706-7D223B58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85442"/>
            <a:ext cx="7886700" cy="1325563"/>
          </a:xfrm>
        </p:spPr>
        <p:txBody>
          <a:bodyPr>
            <a:normAutofit/>
          </a:bodyPr>
          <a:lstStyle/>
          <a:p>
            <a:pPr algn="ctr" eaLnBrk="0" hangingPunct="0"/>
            <a: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  <a:t>Uporaba:</a:t>
            </a:r>
            <a:b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  <a:t>e-identifikacija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1CE0-6A75-5E43-8618-F3C4FA55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8" y="2045404"/>
            <a:ext cx="8863142" cy="5183039"/>
          </a:xfrm>
        </p:spPr>
        <p:txBody>
          <a:bodyPr>
            <a:normAutofit/>
          </a:bodyPr>
          <a:lstStyle/>
          <a:p>
            <a:pPr lvl="1"/>
            <a:endParaRPr lang="sl-SI" sz="2200" dirty="0">
              <a:latin typeface="+mj-lt"/>
            </a:endParaRPr>
          </a:p>
          <a:p>
            <a:pPr marL="457200" lvl="1" indent="0">
              <a:buNone/>
            </a:pPr>
            <a:r>
              <a:rPr lang="sl-SI" sz="2200" dirty="0">
                <a:latin typeface="Trebuchet MS" panose="020B0603020202020204" pitchFamily="34" charset="0"/>
              </a:rPr>
              <a:t>Sredstvo visoke ravni zanesljivosti:</a:t>
            </a: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za prijavo v e-storitve, ki zahtevajo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zanesljivo  identifikacijo</a:t>
            </a: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za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čezmejno uporabo </a:t>
            </a:r>
            <a:r>
              <a:rPr lang="sl-SI" sz="2200" dirty="0">
                <a:latin typeface="Trebuchet MS" panose="020B0603020202020204" pitchFamily="34" charset="0"/>
              </a:rPr>
              <a:t>v skladu z uredbo eIDAS</a:t>
            </a: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* m</a:t>
            </a:r>
            <a:r>
              <a:rPr lang="pl-PL" sz="2200" dirty="0">
                <a:latin typeface="Trebuchet MS" panose="020B0603020202020204" pitchFamily="34" charset="0"/>
              </a:rPr>
              <a:t>ožna uporaba tudi za </a:t>
            </a:r>
            <a:r>
              <a:rPr lang="pl-PL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registracijo</a:t>
            </a:r>
            <a:r>
              <a:rPr lang="pl-PL" sz="2200" dirty="0">
                <a:latin typeface="Trebuchet MS" panose="020B0603020202020204" pitchFamily="34" charset="0"/>
              </a:rPr>
              <a:t> in/ali </a:t>
            </a:r>
            <a:r>
              <a:rPr lang="pl-PL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prijavo</a:t>
            </a:r>
            <a:r>
              <a:rPr lang="pl-PL" sz="2200" dirty="0">
                <a:latin typeface="Trebuchet MS" panose="020B0603020202020204" pitchFamily="34" charset="0"/>
              </a:rPr>
              <a:t> pri e-bančništvu</a:t>
            </a:r>
            <a:endParaRPr lang="sl-SI" sz="2200" dirty="0">
              <a:latin typeface="Trebuchet MS" panose="020B0603020202020204" pitchFamily="34" charset="0"/>
            </a:endParaRPr>
          </a:p>
          <a:p>
            <a:pPr marL="914400" lvl="2" indent="0">
              <a:buNone/>
            </a:pPr>
            <a:endParaRPr lang="sl-SI" sz="22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r>
              <a:rPr lang="sl-SI" sz="2200" dirty="0">
                <a:latin typeface="Trebuchet MS" panose="020B0603020202020204" pitchFamily="34" charset="0"/>
              </a:rPr>
              <a:t>Sredstvo nizke ravni zanesljivosti:</a:t>
            </a: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za prijavo v e-storitve, pri katerih zadošča </a:t>
            </a:r>
            <a:r>
              <a:rPr lang="sl-SI" sz="2200" b="1" dirty="0" err="1">
                <a:solidFill>
                  <a:srgbClr val="6A8C9A"/>
                </a:solidFill>
                <a:latin typeface="Trebuchet MS" panose="020B0603020202020204" pitchFamily="34" charset="0"/>
              </a:rPr>
              <a:t>enofaktorska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 </a:t>
            </a:r>
            <a:r>
              <a:rPr lang="sl-SI" sz="2200" b="1" dirty="0" err="1">
                <a:solidFill>
                  <a:srgbClr val="6A8C9A"/>
                </a:solidFill>
                <a:latin typeface="Trebuchet MS" panose="020B0603020202020204" pitchFamily="34" charset="0"/>
              </a:rPr>
              <a:t>avtentikacija</a:t>
            </a:r>
            <a:endParaRPr lang="sl-SI" sz="2200" b="1" dirty="0">
              <a:solidFill>
                <a:srgbClr val="6A8C9A"/>
              </a:solidFill>
              <a:latin typeface="Trebuchet MS" panose="020B0603020202020204" pitchFamily="34" charset="0"/>
            </a:endParaRP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kot nadomestilo za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kartico zdravstvenega zavarovanja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9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603E-0CBE-D44B-B706-7D223B58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85442"/>
            <a:ext cx="7886700" cy="1325563"/>
          </a:xfrm>
        </p:spPr>
        <p:txBody>
          <a:bodyPr>
            <a:normAutofit/>
          </a:bodyPr>
          <a:lstStyle/>
          <a:p>
            <a:pPr algn="ctr" eaLnBrk="0" hangingPunct="0"/>
            <a: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  <a:t>Programska oprema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1CE0-6A75-5E43-8618-F3C4FA55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8" y="1824912"/>
            <a:ext cx="8506083" cy="48140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l-SI" sz="2200" dirty="0">
                <a:latin typeface="Trebuchet MS" panose="020B0603020202020204" pitchFamily="34" charset="0"/>
              </a:rPr>
              <a:t>Na osebnem računalniku </a:t>
            </a:r>
            <a:r>
              <a:rPr lang="sl-SI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s stičnim ali brezstičnim </a:t>
            </a:r>
            <a:r>
              <a:rPr lang="pl-PL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čitalnikom </a:t>
            </a:r>
            <a:r>
              <a:rPr lang="pl-PL" sz="2200" dirty="0">
                <a:latin typeface="Trebuchet MS" panose="020B0603020202020204" pitchFamily="34" charset="0"/>
              </a:rPr>
              <a:t>kartic</a:t>
            </a:r>
            <a:r>
              <a:rPr lang="sl-SI" sz="2200" dirty="0">
                <a:latin typeface="Trebuchet MS" panose="020B0603020202020204" pitchFamily="34" charset="0"/>
              </a:rPr>
              <a:t>:</a:t>
            </a: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Aplikacija za </a:t>
            </a:r>
            <a:r>
              <a:rPr lang="sl-SI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aktivacijo</a:t>
            </a:r>
            <a:r>
              <a:rPr lang="sl-SI" sz="2200" dirty="0">
                <a:latin typeface="Trebuchet MS" panose="020B0603020202020204" pitchFamily="34" charset="0"/>
              </a:rPr>
              <a:t> e-osebne izkaznice</a:t>
            </a:r>
          </a:p>
          <a:p>
            <a:pPr lvl="2"/>
            <a:r>
              <a:rPr lang="sl-SI" sz="2200" b="1" dirty="0" err="1">
                <a:solidFill>
                  <a:srgbClr val="75A5A6"/>
                </a:solidFill>
                <a:latin typeface="Trebuchet MS" panose="020B0603020202020204" pitchFamily="34" charset="0"/>
              </a:rPr>
              <a:t>Medprogramje</a:t>
            </a:r>
            <a:r>
              <a:rPr lang="sl-SI" sz="2200" dirty="0">
                <a:latin typeface="Trebuchet MS" panose="020B0603020202020204" pitchFamily="34" charset="0"/>
              </a:rPr>
              <a:t> za uporabo e-osebne izkaznice (MS CAPI, PKCS#11)</a:t>
            </a: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Za operacijske sisteme Windows, </a:t>
            </a:r>
            <a:r>
              <a:rPr lang="sl-SI" sz="2200" dirty="0" err="1">
                <a:latin typeface="Trebuchet MS" panose="020B0603020202020204" pitchFamily="34" charset="0"/>
              </a:rPr>
              <a:t>MacOS</a:t>
            </a:r>
            <a:r>
              <a:rPr lang="sl-SI" sz="2200" dirty="0">
                <a:latin typeface="Trebuchet MS" panose="020B0603020202020204" pitchFamily="34" charset="0"/>
              </a:rPr>
              <a:t> in Linux*</a:t>
            </a:r>
          </a:p>
          <a:p>
            <a:pPr marL="914400" lvl="2" indent="0">
              <a:buNone/>
            </a:pPr>
            <a:endParaRPr lang="sl-SI" sz="18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7FA44A5-7BBB-4EDF-843C-9D11242DC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45" y="4304145"/>
            <a:ext cx="2567870" cy="202536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880C67C-9307-4CFC-9573-352F4753B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06" y="4304146"/>
            <a:ext cx="3703235" cy="20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603E-0CBE-D44B-B706-7D223B58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85442"/>
            <a:ext cx="7886700" cy="1325563"/>
          </a:xfrm>
        </p:spPr>
        <p:txBody>
          <a:bodyPr>
            <a:normAutofit/>
          </a:bodyPr>
          <a:lstStyle/>
          <a:p>
            <a:pPr algn="ctr" eaLnBrk="0" hangingPunct="0"/>
            <a:r>
              <a:rPr lang="sl-SI" sz="3200" dirty="0">
                <a:latin typeface="Trebuchet MS" panose="020B0603020202020204" pitchFamily="34" charset="0"/>
                <a:ea typeface="+mn-ea"/>
                <a:cs typeface="+mn-cs"/>
              </a:rPr>
              <a:t>Programska oprema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1CE0-6A75-5E43-8618-F3C4FA55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8" y="1824912"/>
            <a:ext cx="8506083" cy="48140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l-SI" sz="2200" dirty="0">
                <a:latin typeface="Trebuchet MS" panose="020B0603020202020204" pitchFamily="34" charset="0"/>
              </a:rPr>
              <a:t>Na mobilnem telefonu </a:t>
            </a:r>
            <a:r>
              <a:rPr lang="sl-SI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z vmesnikom NFC </a:t>
            </a:r>
            <a:r>
              <a:rPr lang="sl-SI" sz="2200" dirty="0">
                <a:latin typeface="Trebuchet MS" panose="020B0603020202020204" pitchFamily="34" charset="0"/>
              </a:rPr>
              <a:t>prek centralne storitve:</a:t>
            </a:r>
          </a:p>
          <a:p>
            <a:pPr lvl="2"/>
            <a:r>
              <a:rPr lang="sl-SI" sz="2200" b="1" dirty="0">
                <a:solidFill>
                  <a:srgbClr val="75A5A6"/>
                </a:solidFill>
                <a:latin typeface="Trebuchet MS" panose="020B0603020202020204" pitchFamily="34" charset="0"/>
              </a:rPr>
              <a:t>Mobilna aplikacija </a:t>
            </a:r>
            <a:r>
              <a:rPr lang="sl-SI" sz="2200" dirty="0">
                <a:latin typeface="Trebuchet MS" panose="020B0603020202020204" pitchFamily="34" charset="0"/>
              </a:rPr>
              <a:t>za aktivacijo e-osebne izkaznice in za uporabo sredstev e-identifikacije</a:t>
            </a:r>
          </a:p>
          <a:p>
            <a:pPr lvl="2"/>
            <a:r>
              <a:rPr lang="sl-SI" sz="2200" dirty="0">
                <a:latin typeface="Trebuchet MS" panose="020B0603020202020204" pitchFamily="34" charset="0"/>
              </a:rPr>
              <a:t>Za operacijska sistema Android in </a:t>
            </a:r>
            <a:r>
              <a:rPr lang="sl-SI" sz="2200" dirty="0" err="1">
                <a:latin typeface="Trebuchet MS" panose="020B0603020202020204" pitchFamily="34" charset="0"/>
              </a:rPr>
              <a:t>iOS</a:t>
            </a:r>
            <a:endParaRPr lang="sl-SI" sz="2200" dirty="0">
              <a:latin typeface="Trebuchet MS" panose="020B0603020202020204" pitchFamily="34" charset="0"/>
            </a:endParaRPr>
          </a:p>
          <a:p>
            <a:pPr lvl="2"/>
            <a:endParaRPr lang="sl-SI" sz="18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350F860-F046-42E8-BF7B-47EF7245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4291215"/>
            <a:ext cx="981075" cy="19286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E6FC0BF-D680-43A8-B256-27BF3E043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44" y="4291215"/>
            <a:ext cx="1247931" cy="19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603E-0CBE-D44B-B706-7D223B58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85442"/>
            <a:ext cx="7886700" cy="1325563"/>
          </a:xfrm>
        </p:spPr>
        <p:txBody>
          <a:bodyPr>
            <a:normAutofit/>
          </a:bodyPr>
          <a:lstStyle/>
          <a:p>
            <a:pPr algn="ctr" eaLnBrk="0" hangingPunct="0"/>
            <a:r>
              <a:rPr lang="sl-SI" sz="3200" dirty="0" err="1">
                <a:latin typeface="Trebuchet MS" panose="020B0603020202020204" pitchFamily="34" charset="0"/>
                <a:ea typeface="+mn-ea"/>
                <a:cs typeface="+mn-cs"/>
              </a:rPr>
              <a:t>Časovnica</a:t>
            </a:r>
            <a:endParaRPr lang="sl-SI" sz="3200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1CE0-6A75-5E43-8618-F3C4FA55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58" y="2282111"/>
            <a:ext cx="8506083" cy="51830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l-SI" sz="2200" dirty="0">
                <a:latin typeface="Trebuchet MS" panose="020B0603020202020204" pitchFamily="34" charset="0"/>
              </a:rPr>
              <a:t>Uporaba možna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postopoma</a:t>
            </a:r>
            <a:r>
              <a:rPr lang="sl-SI" sz="2200" dirty="0">
                <a:latin typeface="Trebuchet MS" panose="020B0603020202020204" pitchFamily="34" charset="0"/>
              </a:rPr>
              <a:t>:</a:t>
            </a:r>
          </a:p>
          <a:p>
            <a:pPr lvl="2">
              <a:spcBef>
                <a:spcPts val="1200"/>
              </a:spcBef>
            </a:pPr>
            <a:r>
              <a:rPr lang="sl-SI" sz="2200" dirty="0">
                <a:latin typeface="Trebuchet MS" panose="020B0603020202020204" pitchFamily="34" charset="0"/>
              </a:rPr>
              <a:t>Na osebnem računalniku –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od 14. oktobra</a:t>
            </a:r>
          </a:p>
          <a:p>
            <a:pPr lvl="2">
              <a:spcBef>
                <a:spcPts val="1200"/>
              </a:spcBef>
            </a:pPr>
            <a:r>
              <a:rPr lang="sl-SI" sz="2200" dirty="0">
                <a:latin typeface="Trebuchet MS" panose="020B0603020202020204" pitchFamily="34" charset="0"/>
              </a:rPr>
              <a:t>Na mobilnem telefonu –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do konca tega leta</a:t>
            </a:r>
          </a:p>
          <a:p>
            <a:pPr lvl="2">
              <a:spcBef>
                <a:spcPts val="1200"/>
              </a:spcBef>
            </a:pPr>
            <a:r>
              <a:rPr lang="sl-SI" sz="2200" dirty="0">
                <a:latin typeface="Trebuchet MS" panose="020B0603020202020204" pitchFamily="34" charset="0"/>
              </a:rPr>
              <a:t>Čezmejna uporaba (po priglasitvi) - začetek postopka decembra, zaključek predvidoma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sredi leta 2023 </a:t>
            </a:r>
          </a:p>
          <a:p>
            <a:pPr lvl="2">
              <a:spcBef>
                <a:spcPts val="1200"/>
              </a:spcBef>
            </a:pPr>
            <a:r>
              <a:rPr lang="sl-SI" sz="2200" dirty="0">
                <a:latin typeface="Trebuchet MS" panose="020B0603020202020204" pitchFamily="34" charset="0"/>
              </a:rPr>
              <a:t>Vključitev v sistem zdravstvenega zavarovanja – </a:t>
            </a:r>
            <a:r>
              <a:rPr lang="sl-SI" sz="2200" b="1" dirty="0">
                <a:solidFill>
                  <a:srgbClr val="6A8C9A"/>
                </a:solidFill>
                <a:latin typeface="Trebuchet MS" panose="020B0603020202020204" pitchFamily="34" charset="0"/>
              </a:rPr>
              <a:t>v prvi polovici leta 2023</a:t>
            </a:r>
          </a:p>
          <a:p>
            <a:pPr lvl="2"/>
            <a:endParaRPr lang="sl-SI" sz="18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903</Words>
  <Application>Microsoft Office PowerPoint</Application>
  <PresentationFormat>Diaprojekcija na zaslonu (4:3)</PresentationFormat>
  <Paragraphs>179</Paragraphs>
  <Slides>23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31" baseType="lpstr">
      <vt:lpstr>ＭＳ Ｐゴシック</vt:lpstr>
      <vt:lpstr>SimSun</vt:lpstr>
      <vt:lpstr>Arial</vt:lpstr>
      <vt:lpstr>Calibri</vt:lpstr>
      <vt:lpstr>Calibri Light</vt:lpstr>
      <vt:lpstr>Republika</vt:lpstr>
      <vt:lpstr>Trebuchet MS</vt:lpstr>
      <vt:lpstr>Office Theme</vt:lpstr>
      <vt:lpstr>PowerPointova predstavitev</vt:lpstr>
      <vt:lpstr>PowerPointova predstavitev</vt:lpstr>
      <vt:lpstr>Nova osebna izkaznica RS</vt:lpstr>
      <vt:lpstr>PowerPointova predstavitev</vt:lpstr>
      <vt:lpstr>Uporaba: kvalificirani e-podpis</vt:lpstr>
      <vt:lpstr>Uporaba: e-identifikacija</vt:lpstr>
      <vt:lpstr>Programska oprema 1/2</vt:lpstr>
      <vt:lpstr>Programska oprema 2/2</vt:lpstr>
      <vt:lpstr>Časovnica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Katarina Čepon</dc:creator>
  <cp:lastModifiedBy>tvehovar</cp:lastModifiedBy>
  <cp:revision>335</cp:revision>
  <cp:lastPrinted>2021-04-13T19:40:11Z</cp:lastPrinted>
  <dcterms:created xsi:type="dcterms:W3CDTF">2019-04-23T13:46:06Z</dcterms:created>
  <dcterms:modified xsi:type="dcterms:W3CDTF">2022-12-30T10:55:53Z</dcterms:modified>
</cp:coreProperties>
</file>