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525" r:id="rId6"/>
    <p:sldId id="529" r:id="rId7"/>
    <p:sldId id="530" r:id="rId8"/>
    <p:sldId id="527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B1D00A-30F5-48E9-BA56-930FC32E8426}">
          <p14:sldIdLst>
            <p14:sldId id="256"/>
            <p14:sldId id="525"/>
            <p14:sldId id="529"/>
            <p14:sldId id="530"/>
            <p14:sldId id="5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govec Klemen" initials="SK" lastIdx="68" clrIdx="0">
    <p:extLst>
      <p:ext uri="{19B8F6BF-5375-455C-9EA6-DF929625EA0E}">
        <p15:presenceInfo xmlns:p15="http://schemas.microsoft.com/office/powerpoint/2012/main" userId="S-1-5-21-29062249-217189429-1757479407-101290" providerId="AD"/>
      </p:ext>
    </p:extLst>
  </p:cmAuthor>
  <p:cmAuthor id="2" name="Završnik Tjaša" initials="ZT" lastIdx="6" clrIdx="1">
    <p:extLst>
      <p:ext uri="{19B8F6BF-5375-455C-9EA6-DF929625EA0E}">
        <p15:presenceInfo xmlns:p15="http://schemas.microsoft.com/office/powerpoint/2012/main" userId="S-1-5-21-29062249-217189429-1757479407-252752" providerId="AD"/>
      </p:ext>
    </p:extLst>
  </p:cmAuthor>
  <p:cmAuthor id="3" name="Pezdir Martin" initials="PM" lastIdx="1" clrIdx="2">
    <p:extLst>
      <p:ext uri="{19B8F6BF-5375-455C-9EA6-DF929625EA0E}">
        <p15:presenceInfo xmlns:p15="http://schemas.microsoft.com/office/powerpoint/2012/main" userId="S-1-5-21-29062249-217189429-1757479407-540334" providerId="AD"/>
      </p:ext>
    </p:extLst>
  </p:cmAuthor>
  <p:cmAuthor id="4" name="Anja Rijavec Uršej" initials="ARU" lastIdx="3" clrIdx="3">
    <p:extLst>
      <p:ext uri="{19B8F6BF-5375-455C-9EA6-DF929625EA0E}">
        <p15:presenceInfo xmlns:p15="http://schemas.microsoft.com/office/powerpoint/2012/main" userId="Anja Rijavec Urše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A1A"/>
    <a:srgbClr val="CBD7D2"/>
    <a:srgbClr val="9EB3AB"/>
    <a:srgbClr val="826E2E"/>
    <a:srgbClr val="134B38"/>
    <a:srgbClr val="D28F36"/>
    <a:srgbClr val="003822"/>
    <a:srgbClr val="97BFCD"/>
    <a:srgbClr val="1E694F"/>
    <a:srgbClr val="ECF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347" autoAdjust="0"/>
  </p:normalViewPr>
  <p:slideViewPr>
    <p:cSldViewPr snapToGrid="0" showGuides="1">
      <p:cViewPr varScale="1">
        <p:scale>
          <a:sx n="69" d="100"/>
          <a:sy n="69" d="100"/>
        </p:scale>
        <p:origin x="56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6236D-BB43-49D9-BE01-B51EE2A3D35C}" type="datetimeFigureOut">
              <a:rPr lang="sl-SI" smtClean="0"/>
              <a:t>21.03.2024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201CD-D192-41AD-BDF6-89BE84D0F8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8107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2CE03-7044-4E13-A523-14A3F1858C4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3475-E13D-4E92-81C3-750D9C058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38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08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309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848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(</a:t>
            </a:r>
            <a:r>
              <a:rPr lang="en-US" sz="1100" dirty="0" err="1" smtClean="0"/>
              <a:t>i</a:t>
            </a:r>
            <a:r>
              <a:rPr lang="en-US" sz="1100" dirty="0" smtClean="0"/>
              <a:t>) a functional and operational model (end-to-end flows, core requirements for supervised intermediaries, minimum user experience standards, etc.); </a:t>
            </a:r>
            <a:endParaRPr lang="sl-SI" sz="1100" dirty="0" smtClean="0"/>
          </a:p>
          <a:p>
            <a:endParaRPr lang="sl-SI" sz="1100" dirty="0" smtClean="0"/>
          </a:p>
          <a:p>
            <a:r>
              <a:rPr lang="en-US" sz="1100" dirty="0" smtClean="0"/>
              <a:t>(ii) an adherence model (scheme eligibility criteria, obligations of participants, etc.);</a:t>
            </a:r>
            <a:endParaRPr lang="sl-SI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(iii) technical scheme requirements (IT infrastructure, application programming </a:t>
            </a:r>
          </a:p>
          <a:p>
            <a:r>
              <a:rPr lang="en-US" sz="1100" dirty="0" smtClean="0"/>
              <a:t>interface implementation, technical standards, etc.); </a:t>
            </a:r>
            <a:endParaRPr lang="sl-SI" sz="1100" dirty="0" smtClean="0"/>
          </a:p>
          <a:p>
            <a:endParaRPr lang="sl-SI" sz="1100" dirty="0" smtClean="0"/>
          </a:p>
          <a:p>
            <a:r>
              <a:rPr lang="en-US" sz="1100" dirty="0" smtClean="0"/>
              <a:t>(iv) risk management;</a:t>
            </a:r>
            <a:endParaRPr lang="sl-SI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(v) scheme management (scheme governance, change management processes, etc.); and</a:t>
            </a:r>
            <a:endParaRPr lang="sl-SI" sz="1100" dirty="0" smtClean="0"/>
          </a:p>
          <a:p>
            <a:endParaRPr lang="sl-SI" sz="1100" dirty="0" smtClean="0"/>
          </a:p>
          <a:p>
            <a:r>
              <a:rPr lang="en-US" sz="1100" dirty="0" smtClean="0"/>
              <a:t> (vi) scheme generics (defined terms, change history, scope of the digital </a:t>
            </a:r>
          </a:p>
          <a:p>
            <a:r>
              <a:rPr lang="en-US" sz="1100" dirty="0" smtClean="0"/>
              <a:t>euro scheme, etc.). The proposed blocks cover all sections of the digital euro </a:t>
            </a:r>
          </a:p>
          <a:p>
            <a:r>
              <a:rPr lang="en-US" sz="1100" dirty="0" smtClean="0"/>
              <a:t>rulebook and will be aligned with the design decisions approved by the ECB’s </a:t>
            </a:r>
          </a:p>
          <a:p>
            <a:r>
              <a:rPr lang="en-US" sz="1100" dirty="0" smtClean="0"/>
              <a:t>Governing Council.</a:t>
            </a:r>
            <a:endParaRPr lang="sl-SI" sz="1100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199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38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 st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A86AD0-801C-4F90-B535-44E044D973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8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14E365-BFE3-4E4A-9501-E7CDB4D583B2}"/>
              </a:ext>
            </a:extLst>
          </p:cNvPr>
          <p:cNvSpPr/>
          <p:nvPr userDrawn="1"/>
        </p:nvSpPr>
        <p:spPr>
          <a:xfrm>
            <a:off x="9648000" y="0"/>
            <a:ext cx="216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F0807F-8892-4AE6-95A2-F585D2A5AEA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490573"/>
            <a:ext cx="8460000" cy="28890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60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naslov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A0CC0-ADB7-4E73-BE29-AF81D96D66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524766"/>
            <a:ext cx="8460000" cy="176740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podnaslov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34F63E-7BED-401F-8E6D-4FC55C2EC83A}"/>
              </a:ext>
            </a:extLst>
          </p:cNvPr>
          <p:cNvCxnSpPr/>
          <p:nvPr userDrawn="1"/>
        </p:nvCxnSpPr>
        <p:spPr>
          <a:xfrm>
            <a:off x="539999" y="3429000"/>
            <a:ext cx="846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4F3207-1629-4C2B-B7BC-0003833148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34575" y="6200776"/>
            <a:ext cx="1587500" cy="22542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1600" b="1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kraj</a:t>
            </a:r>
            <a:endParaRPr lang="en-GB" dirty="0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D0956F9-346D-4CBD-9944-C9474351EC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33971" y="6537326"/>
            <a:ext cx="1587500" cy="2857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datum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D6C1EFF-2CAD-43D4-9DD4-2067D4B9D3A7}"/>
              </a:ext>
            </a:extLst>
          </p:cNvPr>
          <p:cNvCxnSpPr>
            <a:cxnSpLocks/>
          </p:cNvCxnSpPr>
          <p:nvPr userDrawn="1"/>
        </p:nvCxnSpPr>
        <p:spPr>
          <a:xfrm>
            <a:off x="9933971" y="6490403"/>
            <a:ext cx="15875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4ECCBC99-B924-4D95-A489-A63F589BC3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72226"/>
            <a:ext cx="8460000" cy="22542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800" b="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avtorja</a:t>
            </a:r>
            <a:endParaRPr lang="en-GB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244D7738-2624-4C2C-A5D9-504DC1D932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0" t="16780" r="36825" b="8804"/>
          <a:stretch/>
        </p:blipFill>
        <p:spPr>
          <a:xfrm>
            <a:off x="9657832" y="74106"/>
            <a:ext cx="2141696" cy="133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77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540CB6-FB8D-4D04-9F11-EC9B318F84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670CF-4037-47F5-A9F3-D9E83C81E1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 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B2D02A3-AB13-41EF-8953-861062F47B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524766"/>
            <a:ext cx="8460000" cy="176740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4BCDCD-050F-43C7-B279-22D614EF16BC}"/>
              </a:ext>
            </a:extLst>
          </p:cNvPr>
          <p:cNvCxnSpPr/>
          <p:nvPr userDrawn="1"/>
        </p:nvCxnSpPr>
        <p:spPr>
          <a:xfrm>
            <a:off x="539999" y="3429000"/>
            <a:ext cx="84600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E3153988-9635-49A7-BF20-ADE3629954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490573"/>
            <a:ext cx="8460000" cy="28890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6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12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ična -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martArt Placeholder 10">
            <a:extLst>
              <a:ext uri="{FF2B5EF4-FFF2-40B4-BE49-F238E27FC236}">
                <a16:creationId xmlns:a16="http://schemas.microsoft.com/office/drawing/2014/main" id="{51DDD17D-6AE9-48DB-9D4D-58E4630054F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0">
            <a:gsLst>
              <a:gs pos="0">
                <a:srgbClr val="F0F4F2"/>
              </a:gs>
              <a:gs pos="100000">
                <a:schemeClr val="bg1">
                  <a:alpha val="0"/>
                </a:schemeClr>
              </a:gs>
            </a:gsLst>
            <a:lin ang="13500000" scaled="0"/>
            <a:tileRect/>
          </a:gra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E3C70-2C63-4136-8727-DE216E4A19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B82FA-53DE-422F-806F-38A30A9BD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64284" y="6537600"/>
            <a:ext cx="357187" cy="226800"/>
          </a:xfrm>
        </p:spPr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43C3A4D-FDFE-48DB-BD19-573E31484F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8" y="933967"/>
            <a:ext cx="9393973" cy="4231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Dodaj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0B8C50-C05C-4D3F-BE4E-13812540E761}"/>
              </a:ext>
            </a:extLst>
          </p:cNvPr>
          <p:cNvCxnSpPr>
            <a:cxnSpLocks/>
          </p:cNvCxnSpPr>
          <p:nvPr userDrawn="1"/>
        </p:nvCxnSpPr>
        <p:spPr>
          <a:xfrm>
            <a:off x="539999" y="838200"/>
            <a:ext cx="9393972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7EB59668-7CAA-4F0F-8A75-7409106847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0"/>
            <a:ext cx="10981472" cy="78877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4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74E0396-F6EC-4CFB-8534-76F19449D8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502358"/>
            <a:ext cx="10980738" cy="4820655"/>
          </a:xfrm>
          <a:gradFill>
            <a:gsLst>
              <a:gs pos="0">
                <a:srgbClr val="ECF0EE"/>
              </a:gs>
              <a:gs pos="100000">
                <a:schemeClr val="bg1">
                  <a:alpha val="0"/>
                </a:schemeClr>
              </a:gs>
            </a:gsLst>
            <a:lin ang="2700000" scaled="0"/>
          </a:gradFill>
        </p:spPr>
        <p:txBody>
          <a:bodyPr lIns="144000" tIns="144000" anchor="t" anchorCtr="0">
            <a:normAutofit/>
          </a:bodyPr>
          <a:lstStyle>
            <a:lvl1pPr marL="0" indent="0">
              <a:buFontTx/>
              <a:buNone/>
              <a:defRPr sz="160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grafa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FD48B2-017E-403F-8797-1CCA43E6F2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6320625"/>
            <a:ext cx="8460000" cy="330432"/>
          </a:xfrm>
        </p:spPr>
        <p:txBody>
          <a:bodyPr lIns="144000" tIns="72000" rIns="72000" bIns="72000" anchor="b" anchorCtr="0">
            <a:normAutofit/>
          </a:bodyPr>
          <a:lstStyle>
            <a:lvl1pPr marL="0" indent="0">
              <a:buFontTx/>
              <a:buNone/>
              <a:defRPr sz="1200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vir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014630"/>
      </p:ext>
    </p:extLst>
  </p:cSld>
  <p:clrMapOvr>
    <a:masterClrMapping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ična -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martArt Placeholder 10">
            <a:extLst>
              <a:ext uri="{FF2B5EF4-FFF2-40B4-BE49-F238E27FC236}">
                <a16:creationId xmlns:a16="http://schemas.microsoft.com/office/drawing/2014/main" id="{068394DD-7320-498C-A5B2-238C9705114B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0">
            <a:gsLst>
              <a:gs pos="0">
                <a:srgbClr val="ECF0EE"/>
              </a:gs>
              <a:gs pos="100000">
                <a:schemeClr val="bg1">
                  <a:alpha val="0"/>
                </a:schemeClr>
              </a:gs>
            </a:gsLst>
            <a:lin ang="13500000" scaled="0"/>
            <a:tileRect/>
          </a:gra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E3C70-2C63-4136-8727-DE216E4A19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B82FA-53DE-422F-806F-38A30A9BD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64284" y="6537600"/>
            <a:ext cx="357187" cy="226800"/>
          </a:xfrm>
        </p:spPr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43C3A4D-FDFE-48DB-BD19-573E31484F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8" y="933966"/>
            <a:ext cx="8459753" cy="71384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Dodaj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0B8C50-C05C-4D3F-BE4E-13812540E761}"/>
              </a:ext>
            </a:extLst>
          </p:cNvPr>
          <p:cNvCxnSpPr/>
          <p:nvPr userDrawn="1"/>
        </p:nvCxnSpPr>
        <p:spPr>
          <a:xfrm>
            <a:off x="539999" y="838200"/>
            <a:ext cx="84600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7EB59668-7CAA-4F0F-8A75-7409106847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0"/>
            <a:ext cx="10981472" cy="78877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4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21241CB-1BFE-4C73-947F-955E07B879D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9997" y="1647811"/>
            <a:ext cx="8459753" cy="1503489"/>
          </a:xfrm>
        </p:spPr>
        <p:txBody>
          <a:bodyPr>
            <a:spAutoFit/>
          </a:bodyPr>
          <a:lstStyle>
            <a:lvl1pPr marL="228600" indent="-228600">
              <a:lnSpc>
                <a:spcPct val="120000"/>
              </a:lnSpc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defTabSz="720000">
              <a:lnSpc>
                <a:spcPct val="100000"/>
              </a:lnSpc>
              <a:buFont typeface="Wingdings" panose="05000000000000000000" pitchFamily="2" charset="2"/>
              <a:buChar char="§"/>
              <a:defRPr sz="1800">
                <a:latin typeface="Arial Narrow" panose="020B0606020202030204" pitchFamily="34" charset="0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§"/>
              <a:defRPr sz="18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defRPr>
            </a:lvl3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1"/>
            <a:r>
              <a:rPr lang="en-US" dirty="0"/>
              <a:t>Dodaj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2"/>
            <a:r>
              <a:rPr lang="en-US" dirty="0"/>
              <a:t>Dodaj </a:t>
            </a:r>
            <a:r>
              <a:rPr lang="en-US" dirty="0" err="1"/>
              <a:t>tretji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24226"/>
      </p:ext>
    </p:extLst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222CC0AC-AA55-429E-80C8-B0F4C9A2F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933971" y="6537600"/>
            <a:ext cx="1587500" cy="226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B366E3D-1933-4C7D-94EB-ED9C18717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1471" y="6537600"/>
            <a:ext cx="360000" cy="226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E54080-C8A6-4311-84AF-835842416AD9}"/>
              </a:ext>
            </a:extLst>
          </p:cNvPr>
          <p:cNvCxnSpPr>
            <a:cxnSpLocks/>
          </p:cNvCxnSpPr>
          <p:nvPr userDrawn="1"/>
        </p:nvCxnSpPr>
        <p:spPr>
          <a:xfrm>
            <a:off x="9933971" y="6490403"/>
            <a:ext cx="15875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Placeholder 28">
            <a:extLst>
              <a:ext uri="{FF2B5EF4-FFF2-40B4-BE49-F238E27FC236}">
                <a16:creationId xmlns:a16="http://schemas.microsoft.com/office/drawing/2014/main" id="{591A5AA8-C18F-483C-8702-3ACF065A0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56FE47C-9C08-4CE6-B174-1CAECE6B9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05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6" r:id="rId3"/>
    <p:sldLayoutId id="2147483668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paym/digital_euro/investigation/governance/shared/files/ecb.degov240103_RDG_digital_euro_schemes_update.e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amluae.com/dfsa-rulebook-aml-cft-and-sanctions-module/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si.si/placila-in-infrastruktura/digitalni-evr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eaie.org/community/expert-communities/cooperation-development.html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52746-8A8B-4D40-926A-6C381B397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868" y="520844"/>
            <a:ext cx="9157916" cy="2889000"/>
          </a:xfrm>
        </p:spPr>
        <p:txBody>
          <a:bodyPr>
            <a:normAutofit/>
          </a:bodyPr>
          <a:lstStyle/>
          <a:p>
            <a:r>
              <a:rPr lang="sl-SI" sz="5600" b="1" dirty="0" smtClean="0"/>
              <a:t>Projekt Digitalni evro - novosti</a:t>
            </a:r>
            <a:endParaRPr lang="it-IT" sz="5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A5652-B78F-4CF5-9DFC-9855D20CF7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 smtClean="0"/>
              <a:t>Ljubljana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74021-5F46-4CF1-91ED-6AD2C3869A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dirty="0" smtClean="0"/>
              <a:t>21. </a:t>
            </a:r>
            <a:r>
              <a:rPr lang="sl-SI" smtClean="0"/>
              <a:t>marec </a:t>
            </a:r>
            <a:r>
              <a:rPr lang="sl-SI" smtClean="0"/>
              <a:t>2024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5993296"/>
            <a:ext cx="8460000" cy="604352"/>
          </a:xfrm>
        </p:spPr>
        <p:txBody>
          <a:bodyPr>
            <a:normAutofit/>
          </a:bodyPr>
          <a:lstStyle/>
          <a:p>
            <a:r>
              <a:rPr lang="sl-SI" dirty="0"/>
              <a:t> 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 txBox="1">
            <a:spLocks/>
          </p:cNvSpPr>
          <p:nvPr/>
        </p:nvSpPr>
        <p:spPr>
          <a:xfrm>
            <a:off x="539999" y="6223140"/>
            <a:ext cx="8460000" cy="5155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Martin Pezdir, Plačilni in poravnalni sistemi</a:t>
            </a:r>
            <a:endParaRPr lang="en-GB" dirty="0"/>
          </a:p>
        </p:txBody>
      </p:sp>
      <p:sp>
        <p:nvSpPr>
          <p:cNvPr id="11" name="Podnaslov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32. seja </a:t>
            </a:r>
            <a:r>
              <a:rPr lang="sl-SI" dirty="0" smtClean="0"/>
              <a:t>Nacionalnega sveta za plačila</a:t>
            </a:r>
            <a:endParaRPr lang="sl-SI" dirty="0"/>
          </a:p>
        </p:txBody>
      </p:sp>
      <p:pic>
        <p:nvPicPr>
          <p:cNvPr id="1026" name="Picture 2" descr="Digital euro"/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83" t="6544" r="19456" b="16892"/>
          <a:stretch/>
        </p:blipFill>
        <p:spPr bwMode="auto">
          <a:xfrm>
            <a:off x="9646633" y="2600841"/>
            <a:ext cx="21621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 txBox="1">
            <a:spLocks/>
          </p:cNvSpPr>
          <p:nvPr/>
        </p:nvSpPr>
        <p:spPr>
          <a:xfrm>
            <a:off x="7751121" y="228787"/>
            <a:ext cx="3913055" cy="37448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NSP/2024/003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6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2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Javni razpisi (1)</a:t>
            </a:r>
            <a:endParaRPr lang="sl-SI" dirty="0"/>
          </a:p>
        </p:txBody>
      </p:sp>
      <p:sp>
        <p:nvSpPr>
          <p:cNvPr id="43" name="Označba mesta vsebine 5"/>
          <p:cNvSpPr txBox="1">
            <a:spLocks/>
          </p:cNvSpPr>
          <p:nvPr/>
        </p:nvSpPr>
        <p:spPr>
          <a:xfrm>
            <a:off x="565464" y="738537"/>
            <a:ext cx="9368507" cy="49475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 "</a:t>
            </a:r>
            <a:r>
              <a:rPr lang="sl-SI" sz="2400" dirty="0" err="1" smtClean="0">
                <a:sym typeface="Wingdings" panose="05000000000000000000" pitchFamily="2" charset="2"/>
              </a:rPr>
              <a:t>Call</a:t>
            </a:r>
            <a:r>
              <a:rPr lang="sl-SI" sz="2400" dirty="0" smtClean="0">
                <a:sym typeface="Wingdings" panose="05000000000000000000" pitchFamily="2" charset="2"/>
              </a:rPr>
              <a:t> </a:t>
            </a:r>
            <a:r>
              <a:rPr lang="sl-SI" sz="2400" dirty="0" err="1" smtClean="0">
                <a:sym typeface="Wingdings" panose="05000000000000000000" pitchFamily="2" charset="2"/>
              </a:rPr>
              <a:t>for</a:t>
            </a:r>
            <a:r>
              <a:rPr lang="sl-SI" sz="2400" dirty="0" smtClean="0">
                <a:sym typeface="Wingdings" panose="05000000000000000000" pitchFamily="2" charset="2"/>
              </a:rPr>
              <a:t> </a:t>
            </a:r>
            <a:r>
              <a:rPr lang="sl-SI" sz="2400" dirty="0" err="1" smtClean="0">
                <a:sym typeface="Wingdings" panose="05000000000000000000" pitchFamily="2" charset="2"/>
              </a:rPr>
              <a:t>Applications</a:t>
            </a:r>
            <a:r>
              <a:rPr lang="sl-SI" sz="2400" dirty="0" smtClean="0">
                <a:sym typeface="Wingdings" panose="05000000000000000000" pitchFamily="2" charset="2"/>
              </a:rPr>
              <a:t>" za 5 komponent D€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004141"/>
              </p:ext>
            </p:extLst>
          </p:nvPr>
        </p:nvGraphicFramePr>
        <p:xfrm>
          <a:off x="565464" y="1445745"/>
          <a:ext cx="870687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375">
                  <a:extLst>
                    <a:ext uri="{9D8B030D-6E8A-4147-A177-3AD203B41FA5}">
                      <a16:colId xmlns:a16="http://schemas.microsoft.com/office/drawing/2014/main" val="3630814938"/>
                    </a:ext>
                  </a:extLst>
                </a:gridCol>
                <a:gridCol w="2896551">
                  <a:extLst>
                    <a:ext uri="{9D8B030D-6E8A-4147-A177-3AD203B41FA5}">
                      <a16:colId xmlns:a16="http://schemas.microsoft.com/office/drawing/2014/main" val="3067744981"/>
                    </a:ext>
                  </a:extLst>
                </a:gridCol>
                <a:gridCol w="2813948">
                  <a:extLst>
                    <a:ext uri="{9D8B030D-6E8A-4147-A177-3AD203B41FA5}">
                      <a16:colId xmlns:a16="http://schemas.microsoft.com/office/drawing/2014/main" val="2806531726"/>
                    </a:ext>
                  </a:extLst>
                </a:gridCol>
              </a:tblGrid>
              <a:tr h="640800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Komponenta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Ocenjena vrednost (mio €)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Maksimalna vrednost (mio €)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636892"/>
                  </a:ext>
                </a:extLst>
              </a:tr>
              <a:tr h="362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Risk &amp; Fraud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79,1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237,3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501614"/>
                  </a:ext>
                </a:extLst>
              </a:tr>
              <a:tr h="362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App and SDK</a:t>
                      </a:r>
                      <a:endParaRPr lang="en-US" sz="2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153,6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715803"/>
                  </a:ext>
                </a:extLst>
              </a:tr>
              <a:tr h="362191">
                <a:tc>
                  <a:txBody>
                    <a:bodyPr/>
                    <a:lstStyle/>
                    <a:p>
                      <a:r>
                        <a:rPr lang="en-US" sz="20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Offline Solution</a:t>
                      </a:r>
                      <a:endParaRPr lang="en-US" sz="2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220,7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662,1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988250"/>
                  </a:ext>
                </a:extLst>
              </a:tr>
              <a:tr h="6408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Secure Exchange of payment data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27,6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55,2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942347"/>
                  </a:ext>
                </a:extLst>
              </a:tr>
              <a:tr h="362191">
                <a:tc>
                  <a:txBody>
                    <a:bodyPr/>
                    <a:lstStyle/>
                    <a:p>
                      <a:r>
                        <a:rPr lang="en-US" sz="20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Alias lookup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27,9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55,8</a:t>
                      </a:r>
                      <a:endParaRPr lang="sl-SI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522266"/>
                  </a:ext>
                </a:extLst>
              </a:tr>
            </a:tbl>
          </a:graphicData>
        </a:graphic>
      </p:graphicFrame>
      <p:sp>
        <p:nvSpPr>
          <p:cNvPr id="8" name="Označba mesta vsebine 5"/>
          <p:cNvSpPr txBox="1">
            <a:spLocks/>
          </p:cNvSpPr>
          <p:nvPr/>
        </p:nvSpPr>
        <p:spPr>
          <a:xfrm>
            <a:off x="565463" y="4950042"/>
            <a:ext cx="10956007" cy="49475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 Namen: "</a:t>
            </a:r>
            <a:r>
              <a:rPr lang="sl-SI" sz="2400" i="1" dirty="0" smtClean="0">
                <a:sym typeface="Wingdings" panose="05000000000000000000" pitchFamily="2" charset="2"/>
              </a:rPr>
              <a:t>Sklenitev okvirnih sporazumov in priprava na morebitno izdajo D€</a:t>
            </a:r>
            <a:r>
              <a:rPr lang="sl-SI" sz="2400" dirty="0" smtClean="0">
                <a:sym typeface="Wingdings" panose="05000000000000000000" pitchFamily="2" charset="2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304550853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3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Javni razpisi (2)</a:t>
            </a:r>
            <a:endParaRPr lang="sl-SI" dirty="0"/>
          </a:p>
        </p:txBody>
      </p:sp>
      <p:sp>
        <p:nvSpPr>
          <p:cNvPr id="43" name="Označba mesta vsebine 5"/>
          <p:cNvSpPr txBox="1">
            <a:spLocks/>
          </p:cNvSpPr>
          <p:nvPr/>
        </p:nvSpPr>
        <p:spPr>
          <a:xfrm>
            <a:off x="565464" y="738537"/>
            <a:ext cx="9368507" cy="179433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 Januar – februar 2024: odgovori na vprašanja podjetij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290 vprašanj + 1 nasprotovanje</a:t>
            </a:r>
          </a:p>
          <a:p>
            <a:pPr marL="457200" lvl="1" indent="0">
              <a:spcBef>
                <a:spcPts val="0"/>
              </a:spcBef>
              <a:buNone/>
            </a:pPr>
            <a:endParaRPr lang="sl-SI" sz="24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sl-SI" sz="2400" dirty="0">
                <a:sym typeface="Wingdings" panose="05000000000000000000" pitchFamily="2" charset="2"/>
              </a:rPr>
              <a:t> </a:t>
            </a:r>
            <a:r>
              <a:rPr lang="sl-SI" sz="2400" dirty="0" smtClean="0">
                <a:sym typeface="Wingdings" panose="05000000000000000000" pitchFamily="2" charset="2"/>
              </a:rPr>
              <a:t>Naslednji korak: "</a:t>
            </a:r>
            <a:r>
              <a:rPr lang="en-US" sz="2400" dirty="0" smtClean="0">
                <a:sym typeface="Wingdings" panose="05000000000000000000" pitchFamily="2" charset="2"/>
              </a:rPr>
              <a:t>Invitation to tender</a:t>
            </a:r>
            <a:r>
              <a:rPr lang="sl-SI" sz="2400" dirty="0" smtClean="0">
                <a:sym typeface="Wingdings" panose="05000000000000000000" pitchFamily="2" charset="2"/>
              </a:rPr>
              <a:t>"</a:t>
            </a:r>
          </a:p>
        </p:txBody>
      </p:sp>
      <p:pic>
        <p:nvPicPr>
          <p:cNvPr id="4" name="Slika 3" descr="Más coacción no creará un mundo mejor - Centro Mises (Mises Hispano ...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759" y="2970929"/>
            <a:ext cx="4690712" cy="312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35187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4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Tehnični pravilnik sheme D€</a:t>
            </a:r>
            <a:endParaRPr lang="sl-SI" dirty="0"/>
          </a:p>
        </p:txBody>
      </p:sp>
      <p:sp>
        <p:nvSpPr>
          <p:cNvPr id="43" name="Označba mesta vsebine 5"/>
          <p:cNvSpPr txBox="1">
            <a:spLocks/>
          </p:cNvSpPr>
          <p:nvPr/>
        </p:nvSpPr>
        <p:spPr>
          <a:xfrm>
            <a:off x="565464" y="738537"/>
            <a:ext cx="9368507" cy="557075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>
                <a:hlinkClick r:id="rId3"/>
              </a:rPr>
              <a:t>Update on the work of the digital euro scheme’s Rulebook Development Group (europa.eu</a:t>
            </a:r>
            <a:r>
              <a:rPr lang="en-US" sz="2400" dirty="0" smtClean="0">
                <a:hlinkClick r:id="rId3"/>
              </a:rPr>
              <a:t>)</a:t>
            </a:r>
            <a:endParaRPr lang="sl-SI" sz="2400" dirty="0" smtClean="0"/>
          </a:p>
          <a:p>
            <a:pPr>
              <a:spcBef>
                <a:spcPts val="0"/>
              </a:spcBef>
            </a:pPr>
            <a:r>
              <a:rPr lang="sl-SI" sz="2400" dirty="0">
                <a:sym typeface="Wingdings" panose="05000000000000000000" pitchFamily="2" charset="2"/>
              </a:rPr>
              <a:t> </a:t>
            </a:r>
            <a:r>
              <a:rPr lang="sl-SI" sz="2400" dirty="0" err="1" smtClean="0">
                <a:sym typeface="Wingdings" panose="05000000000000000000" pitchFamily="2" charset="2"/>
              </a:rPr>
              <a:t>Rulebook</a:t>
            </a:r>
            <a:r>
              <a:rPr lang="sl-SI" sz="2400" dirty="0" smtClean="0">
                <a:sym typeface="Wingdings" panose="05000000000000000000" pitchFamily="2" charset="2"/>
              </a:rPr>
              <a:t> </a:t>
            </a:r>
            <a:r>
              <a:rPr lang="sl-SI" sz="2400" dirty="0" err="1" smtClean="0">
                <a:sym typeface="Wingdings" panose="05000000000000000000" pitchFamily="2" charset="2"/>
              </a:rPr>
              <a:t>Development</a:t>
            </a:r>
            <a:r>
              <a:rPr lang="sl-SI" sz="2400" dirty="0" smtClean="0">
                <a:sym typeface="Wingdings" panose="05000000000000000000" pitchFamily="2" charset="2"/>
              </a:rPr>
              <a:t> </a:t>
            </a:r>
            <a:r>
              <a:rPr lang="sl-SI" sz="2400" dirty="0" err="1" smtClean="0">
                <a:sym typeface="Wingdings" panose="05000000000000000000" pitchFamily="2" charset="2"/>
              </a:rPr>
              <a:t>Group</a:t>
            </a:r>
            <a:r>
              <a:rPr lang="sl-SI" sz="2400" dirty="0" smtClean="0">
                <a:sym typeface="Wingdings" panose="05000000000000000000" pitchFamily="2" charset="2"/>
              </a:rPr>
              <a:t> (januar 2023)</a:t>
            </a:r>
          </a:p>
          <a:p>
            <a:pPr lvl="1">
              <a:spcBef>
                <a:spcPts val="0"/>
              </a:spcBef>
            </a:pPr>
            <a:endParaRPr lang="sl-SI" sz="24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sl-SI" sz="2400" dirty="0">
                <a:sym typeface="Wingdings" panose="05000000000000000000" pitchFamily="2" charset="2"/>
              </a:rPr>
              <a:t> </a:t>
            </a:r>
            <a:r>
              <a:rPr lang="sl-SI" sz="2400" dirty="0" smtClean="0">
                <a:sym typeface="Wingdings" panose="05000000000000000000" pitchFamily="2" charset="2"/>
              </a:rPr>
              <a:t>Osnutek prvih poglavij tehničnega pravilnika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Funkcijski in operativni model ("E2E </a:t>
            </a:r>
            <a:r>
              <a:rPr lang="sl-SI" sz="2400" dirty="0" err="1" smtClean="0">
                <a:sym typeface="Wingdings" panose="05000000000000000000" pitchFamily="2" charset="2"/>
              </a:rPr>
              <a:t>flows</a:t>
            </a:r>
            <a:r>
              <a:rPr lang="sl-SI" sz="2400" dirty="0" smtClean="0">
                <a:sym typeface="Wingdings" panose="05000000000000000000" pitchFamily="2" charset="2"/>
              </a:rPr>
              <a:t>")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Zahteve tehnične plačilne sheme (arhitektura D€ in tržni standardi)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Model skladnosti</a:t>
            </a:r>
          </a:p>
          <a:p>
            <a:pPr lvl="1">
              <a:spcBef>
                <a:spcPts val="0"/>
              </a:spcBef>
            </a:pPr>
            <a:endParaRPr lang="sl-SI" sz="24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Naslednji koraki: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UX minimalne zahteve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Blagovna znamka + komunikacija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Certifikacija</a:t>
            </a:r>
          </a:p>
        </p:txBody>
      </p:sp>
      <p:sp>
        <p:nvSpPr>
          <p:cNvPr id="9" name="Označba mesta vsebine 5"/>
          <p:cNvSpPr txBox="1">
            <a:spLocks/>
          </p:cNvSpPr>
          <p:nvPr/>
        </p:nvSpPr>
        <p:spPr>
          <a:xfrm>
            <a:off x="5796006" y="5186461"/>
            <a:ext cx="2907652" cy="208980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Testiranje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Interna pravila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Tveganja</a:t>
            </a:r>
          </a:p>
          <a:p>
            <a:pPr>
              <a:spcBef>
                <a:spcPts val="0"/>
              </a:spcBef>
            </a:pPr>
            <a:endParaRPr lang="sl-SI" sz="24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</a:pPr>
            <a:endParaRPr lang="sl-SI" sz="2400" dirty="0" smtClean="0">
              <a:sym typeface="Wingdings" panose="05000000000000000000" pitchFamily="2" charset="2"/>
            </a:endParaRPr>
          </a:p>
        </p:txBody>
      </p:sp>
      <p:sp>
        <p:nvSpPr>
          <p:cNvPr id="10" name="Označba mesta vsebine 5"/>
          <p:cNvSpPr txBox="1">
            <a:spLocks/>
          </p:cNvSpPr>
          <p:nvPr/>
        </p:nvSpPr>
        <p:spPr>
          <a:xfrm>
            <a:off x="8703658" y="5223118"/>
            <a:ext cx="2907652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0"/>
              </a:spcBef>
            </a:pPr>
            <a:r>
              <a:rPr lang="sl-SI" sz="2400" dirty="0" err="1" smtClean="0">
                <a:sym typeface="Wingdings" panose="05000000000000000000" pitchFamily="2" charset="2"/>
              </a:rPr>
              <a:t>Interoperabilnost</a:t>
            </a:r>
            <a:endParaRPr lang="sl-SI" sz="2400" dirty="0" smtClean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Specifikacije za implementacijo</a:t>
            </a:r>
          </a:p>
        </p:txBody>
      </p:sp>
      <p:pic>
        <p:nvPicPr>
          <p:cNvPr id="3074" name="Picture 2" descr="DFSA Rulebook - AML, CFT and Sanctions Modu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110" y="1286677"/>
            <a:ext cx="3104509" cy="206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značba mesta vsebine 5"/>
          <p:cNvSpPr txBox="1">
            <a:spLocks/>
          </p:cNvSpPr>
          <p:nvPr/>
        </p:nvSpPr>
        <p:spPr>
          <a:xfrm>
            <a:off x="539999" y="6399100"/>
            <a:ext cx="4856551" cy="2600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sl-SI" sz="1000" i="1" dirty="0" smtClean="0">
                <a:sym typeface="Wingdings" panose="05000000000000000000" pitchFamily="2" charset="2"/>
              </a:rPr>
              <a:t>Vir slike: </a:t>
            </a:r>
            <a:r>
              <a:rPr lang="en-US" sz="1000" i="1" dirty="0">
                <a:hlinkClick r:id="rId5"/>
              </a:rPr>
              <a:t>DFSA Rulebook - AML, CFT and Sanctions Module (amluae.com)</a:t>
            </a:r>
            <a:endParaRPr lang="sl-SI" sz="1000" i="1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31514211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5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Nacionalna skupina deležnikov za D€</a:t>
            </a:r>
            <a:endParaRPr lang="sl-SI" dirty="0"/>
          </a:p>
        </p:txBody>
      </p:sp>
      <p:sp>
        <p:nvSpPr>
          <p:cNvPr id="43" name="Označba mesta vsebine 5"/>
          <p:cNvSpPr txBox="1">
            <a:spLocks/>
          </p:cNvSpPr>
          <p:nvPr/>
        </p:nvSpPr>
        <p:spPr>
          <a:xfrm>
            <a:off x="437344" y="788772"/>
            <a:ext cx="9781477" cy="431195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Ustanovna seja 20. decembra 2023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BS, ZBS, Bankart, Trgovinska zbornica, MF, MDP, ZPS, Odbor za finance, UJP</a:t>
            </a:r>
          </a:p>
          <a:p>
            <a:pPr marL="457200" lvl="1" indent="0">
              <a:spcBef>
                <a:spcPts val="0"/>
              </a:spcBef>
              <a:buNone/>
            </a:pPr>
            <a:endParaRPr lang="sl-SI" sz="24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Teme: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Način delovanja NSD digitalni evro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Splošna predstavitev o D€</a:t>
            </a:r>
          </a:p>
          <a:p>
            <a:pPr lvl="1"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Zakonodajni predlog </a:t>
            </a:r>
          </a:p>
          <a:p>
            <a:pPr lvl="1">
              <a:spcBef>
                <a:spcPts val="0"/>
              </a:spcBef>
            </a:pPr>
            <a:endParaRPr lang="sl-SI" sz="24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sl-SI" sz="2400" dirty="0" smtClean="0">
                <a:sym typeface="Wingdings" panose="05000000000000000000" pitchFamily="2" charset="2"/>
              </a:rPr>
              <a:t>Gradiva, vključno z zapisniki, so javna:</a:t>
            </a:r>
          </a:p>
          <a:p>
            <a:pPr lvl="1">
              <a:spcBef>
                <a:spcPts val="0"/>
              </a:spcBef>
            </a:pPr>
            <a:r>
              <a:rPr lang="sl-SI" sz="2400" dirty="0">
                <a:hlinkClick r:id="rId3"/>
              </a:rPr>
              <a:t>Projekt Digitalni evro (bsi.si)</a:t>
            </a:r>
            <a:r>
              <a:rPr lang="sl-SI" sz="2400" dirty="0" smtClean="0">
                <a:sym typeface="Wingdings" panose="05000000000000000000" pitchFamily="2" charset="2"/>
              </a:rPr>
              <a:t> </a:t>
            </a:r>
          </a:p>
        </p:txBody>
      </p:sp>
      <p:pic>
        <p:nvPicPr>
          <p:cNvPr id="2050" name="Picture 2" descr="Cooperation for Development | higher education | EAI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89" y="3240504"/>
            <a:ext cx="3655782" cy="318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Označba mesta vsebine 5"/>
          <p:cNvSpPr txBox="1">
            <a:spLocks/>
          </p:cNvSpPr>
          <p:nvPr/>
        </p:nvSpPr>
        <p:spPr>
          <a:xfrm>
            <a:off x="437344" y="6382593"/>
            <a:ext cx="4295077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7200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sl-SI" sz="1000" i="1" dirty="0" smtClean="0">
                <a:sym typeface="Wingdings" panose="05000000000000000000" pitchFamily="2" charset="2"/>
              </a:rPr>
              <a:t>Vir slike: </a:t>
            </a:r>
            <a:r>
              <a:rPr lang="en-US" sz="1000" i="1" dirty="0">
                <a:hlinkClick r:id="rId5"/>
              </a:rPr>
              <a:t>Cooperation for Development | higher education | EAIE</a:t>
            </a:r>
            <a:r>
              <a:rPr lang="sl-SI" sz="1000" i="1" dirty="0" smtClean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4473768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po meri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694F"/>
      </a:accent1>
      <a:accent2>
        <a:srgbClr val="AE924D"/>
      </a:accent2>
      <a:accent3>
        <a:srgbClr val="97BFCD"/>
      </a:accent3>
      <a:accent4>
        <a:srgbClr val="CA695C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4800" dirty="0" err="1" smtClean="0">
            <a:solidFill>
              <a:schemeClr val="bg1">
                <a:lumMod val="95000"/>
              </a:schemeClr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anka Slovenije - javno_temna.pptx" id="{F00ADF42-A24F-411C-B32A-4F6C45DEA0CE}" vid="{13976B9D-C3C0-4DC0-AC42-B42EF9CAB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D78472B2E7B8499C122C90715BE5A4" ma:contentTypeVersion="6" ma:contentTypeDescription="Ustvari nov dokument." ma:contentTypeScope="" ma:versionID="2586ec94394c043a744c1844bf08d0d5">
  <xsd:schema xmlns:xsd="http://www.w3.org/2001/XMLSchema" xmlns:xs="http://www.w3.org/2001/XMLSchema" xmlns:p="http://schemas.microsoft.com/office/2006/metadata/properties" xmlns:ns2="26cd3840-e636-4b87-85f9-7d83110789c7" targetNamespace="http://schemas.microsoft.com/office/2006/metadata/properties" ma:root="true" ma:fieldsID="fd12a99853cf4324bc6947ed97635de2" ns2:_="">
    <xsd:import namespace="26cd3840-e636-4b87-85f9-7d83110789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d3840-e636-4b87-85f9-7d83110789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Vrsta vsebine"/>
        <xsd:element ref="dc:title" minOccurs="0" maxOccurs="1" ma:index="3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759FEC-4068-4F64-AA15-F72AB8CA007E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6cd3840-e636-4b87-85f9-7d83110789c7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5C50ECF-CF52-4417-8B04-F37935903B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d3840-e636-4b87-85f9-7d8311078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E94C84-0E02-4BEE-B7C3-3875B9F002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34793</TotalTime>
  <Words>450</Words>
  <Application>Microsoft Office PowerPoint</Application>
  <PresentationFormat>Širokozaslonsko</PresentationFormat>
  <Paragraphs>92</Paragraphs>
  <Slides>5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Wingdings</vt:lpstr>
      <vt:lpstr>Master</vt:lpstr>
      <vt:lpstr>Projekt Digitalni evro - novosti</vt:lpstr>
      <vt:lpstr>Javni razpisi (1)</vt:lpstr>
      <vt:lpstr>Javni razpisi (2)</vt:lpstr>
      <vt:lpstr>Tehnični pravilnik sheme D€</vt:lpstr>
      <vt:lpstr>Nacionalna skupina deležnikov za D€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predloga za Power Point</dc:title>
  <dc:creator>bbanfi</dc:creator>
  <cp:lastModifiedBy>Reven Rebeka</cp:lastModifiedBy>
  <cp:revision>2613</cp:revision>
  <cp:lastPrinted>2021-08-12T06:21:25Z</cp:lastPrinted>
  <dcterms:created xsi:type="dcterms:W3CDTF">2019-06-18T18:22:02Z</dcterms:created>
  <dcterms:modified xsi:type="dcterms:W3CDTF">2024-03-21T07:39:33Z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0x01010010D78472B2E7B8499C122C90715BE5A4</vt:lpwstr>
  </property>
</Properties>
</file>